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62" r:id="rId6"/>
    <p:sldId id="264" r:id="rId7"/>
    <p:sldId id="265" r:id="rId8"/>
    <p:sldId id="266" r:id="rId9"/>
    <p:sldId id="268" r:id="rId10"/>
    <p:sldId id="274" r:id="rId11"/>
    <p:sldId id="272" r:id="rId12"/>
    <p:sldId id="277" r:id="rId13"/>
    <p:sldId id="278" r:id="rId14"/>
    <p:sldId id="279" r:id="rId15"/>
    <p:sldId id="280" r:id="rId16"/>
    <p:sldId id="281" r:id="rId17"/>
    <p:sldId id="282" r:id="rId18"/>
    <p:sldId id="283" r:id="rId19"/>
    <p:sldId id="284" r:id="rId20"/>
    <p:sldId id="285" r:id="rId21"/>
    <p:sldId id="286" r:id="rId22"/>
    <p:sldId id="287" r:id="rId23"/>
    <p:sldId id="288" r:id="rId24"/>
    <p:sldId id="289" r:id="rId25"/>
    <p:sldId id="290" r:id="rId26"/>
    <p:sldId id="292" r:id="rId27"/>
    <p:sldId id="291" r:id="rId28"/>
    <p:sldId id="293" r:id="rId29"/>
    <p:sldId id="294" r:id="rId30"/>
    <p:sldId id="295" r:id="rId31"/>
    <p:sldId id="296" r:id="rId32"/>
    <p:sldId id="297" r:id="rId33"/>
    <p:sldId id="298" r:id="rId34"/>
    <p:sldId id="299" r:id="rId35"/>
    <p:sldId id="301" r:id="rId36"/>
    <p:sldId id="305" r:id="rId37"/>
    <p:sldId id="306" r:id="rId38"/>
    <p:sldId id="302" r:id="rId39"/>
    <p:sldId id="303" r:id="rId40"/>
    <p:sldId id="307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A9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סגנון ביניים 2 - הדגשה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9" d="100"/>
          <a:sy n="89" d="100"/>
        </p:scale>
        <p:origin x="43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e-IL" smtClean="0"/>
              <a:t>לחץ כדי לערוך סגנון כותרת של תבנית בסיס</a:t>
            </a:r>
            <a:endParaRPr lang="en-US"/>
          </a:p>
        </p:txBody>
      </p:sp>
      <p:sp>
        <p:nvSpPr>
          <p:cNvPr id="3" name="כותרת משנה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 smtClean="0"/>
              <a:t>לחץ כדי לערוך סגנון כותרת משנה של תבנית בסיס</a:t>
            </a:r>
            <a:endParaRPr lang="en-US"/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852D1-551B-4C9D-8EE8-B3D64F9EC87E}" type="datetimeFigureOut">
              <a:rPr lang="en-US" smtClean="0"/>
              <a:t>5/10/2022</a:t>
            </a:fld>
            <a:endParaRPr lang="en-US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700D94-2CFB-4AB6-8FE3-210353D57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674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smtClean="0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של טקסט אנכי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en-US"/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852D1-551B-4C9D-8EE8-B3D64F9EC87E}" type="datetimeFigureOut">
              <a:rPr lang="en-US" smtClean="0"/>
              <a:t>5/10/2022</a:t>
            </a:fld>
            <a:endParaRPr lang="en-US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700D94-2CFB-4AB6-8FE3-210353D57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5788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אנכית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e-IL" smtClean="0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של טקסט אנכי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en-US"/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852D1-551B-4C9D-8EE8-B3D64F9EC87E}" type="datetimeFigureOut">
              <a:rPr lang="en-US" smtClean="0"/>
              <a:t>5/10/2022</a:t>
            </a:fld>
            <a:endParaRPr lang="en-US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700D94-2CFB-4AB6-8FE3-210353D57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7180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smtClean="0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en-US"/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852D1-551B-4C9D-8EE8-B3D64F9EC87E}" type="datetimeFigureOut">
              <a:rPr lang="en-US" smtClean="0"/>
              <a:t>5/10/2022</a:t>
            </a:fld>
            <a:endParaRPr lang="en-US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700D94-2CFB-4AB6-8FE3-210353D57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3204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e-IL" smtClean="0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טקסט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852D1-551B-4C9D-8EE8-B3D64F9EC87E}" type="datetimeFigureOut">
              <a:rPr lang="en-US" smtClean="0"/>
              <a:t>5/10/2022</a:t>
            </a:fld>
            <a:endParaRPr lang="en-US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700D94-2CFB-4AB6-8FE3-210353D57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1085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smtClean="0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תוכן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en-US"/>
          </a:p>
        </p:txBody>
      </p:sp>
      <p:sp>
        <p:nvSpPr>
          <p:cNvPr id="4" name="מציין מיקום תוכן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en-US"/>
          </a:p>
        </p:txBody>
      </p:sp>
      <p:sp>
        <p:nvSpPr>
          <p:cNvPr id="5" name="מציין מיקום של תאריך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852D1-551B-4C9D-8EE8-B3D64F9EC87E}" type="datetimeFigureOut">
              <a:rPr lang="en-US" smtClean="0"/>
              <a:t>5/10/2022</a:t>
            </a:fld>
            <a:endParaRPr lang="en-US"/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700D94-2CFB-4AB6-8FE3-210353D57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7125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e-IL" smtClean="0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טקסט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</p:txBody>
      </p:sp>
      <p:sp>
        <p:nvSpPr>
          <p:cNvPr id="4" name="מציין מיקום תוכן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en-US"/>
          </a:p>
        </p:txBody>
      </p:sp>
      <p:sp>
        <p:nvSpPr>
          <p:cNvPr id="5" name="מציין מיקום טקסט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</p:txBody>
      </p:sp>
      <p:sp>
        <p:nvSpPr>
          <p:cNvPr id="6" name="מציין מיקום תוכן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en-US"/>
          </a:p>
        </p:txBody>
      </p:sp>
      <p:sp>
        <p:nvSpPr>
          <p:cNvPr id="7" name="מציין מיקום של תאריך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852D1-551B-4C9D-8EE8-B3D64F9EC87E}" type="datetimeFigureOut">
              <a:rPr lang="en-US" smtClean="0"/>
              <a:t>5/10/2022</a:t>
            </a:fld>
            <a:endParaRPr lang="en-US"/>
          </a:p>
        </p:txBody>
      </p:sp>
      <p:sp>
        <p:nvSpPr>
          <p:cNvPr id="8" name="מציין מיקום של כותרת תחתונה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מציין מיקום של מספר שקופית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700D94-2CFB-4AB6-8FE3-210353D57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7353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smtClean="0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852D1-551B-4C9D-8EE8-B3D64F9EC87E}" type="datetimeFigureOut">
              <a:rPr lang="en-US" smtClean="0"/>
              <a:t>5/10/2022</a:t>
            </a:fld>
            <a:endParaRPr lang="en-US"/>
          </a:p>
        </p:txBody>
      </p:sp>
      <p:sp>
        <p:nvSpPr>
          <p:cNvPr id="4" name="מציין מיקום של כותרת תחתונה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מציין מיקום של מספר שקופית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700D94-2CFB-4AB6-8FE3-210353D57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6328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אריך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852D1-551B-4C9D-8EE8-B3D64F9EC87E}" type="datetimeFigureOut">
              <a:rPr lang="en-US" smtClean="0"/>
              <a:t>5/10/2022</a:t>
            </a:fld>
            <a:endParaRPr lang="en-US"/>
          </a:p>
        </p:txBody>
      </p:sp>
      <p:sp>
        <p:nvSpPr>
          <p:cNvPr id="3" name="מציין מיקום של כותרת תחתונה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700D94-2CFB-4AB6-8FE3-210353D57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115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 smtClean="0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en-US"/>
          </a:p>
        </p:txBody>
      </p:sp>
      <p:sp>
        <p:nvSpPr>
          <p:cNvPr id="4" name="מציין מיקום טקסט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</p:txBody>
      </p:sp>
      <p:sp>
        <p:nvSpPr>
          <p:cNvPr id="5" name="מציין מיקום של תאריך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852D1-551B-4C9D-8EE8-B3D64F9EC87E}" type="datetimeFigureOut">
              <a:rPr lang="en-US" smtClean="0"/>
              <a:t>5/10/2022</a:t>
            </a:fld>
            <a:endParaRPr lang="en-US"/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700D94-2CFB-4AB6-8FE3-210353D57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692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 smtClean="0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של תמונה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מציין מיקום טקסט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</p:txBody>
      </p:sp>
      <p:sp>
        <p:nvSpPr>
          <p:cNvPr id="5" name="מציין מיקום של תאריך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852D1-551B-4C9D-8EE8-B3D64F9EC87E}" type="datetimeFigureOut">
              <a:rPr lang="en-US" smtClean="0"/>
              <a:t>5/10/2022</a:t>
            </a:fld>
            <a:endParaRPr lang="en-US"/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700D94-2CFB-4AB6-8FE3-210353D57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7785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e-IL" smtClean="0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טקסט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en-US"/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A852D1-551B-4C9D-8EE8-B3D64F9EC87E}" type="datetimeFigureOut">
              <a:rPr lang="en-US" smtClean="0"/>
              <a:t>5/10/2022</a:t>
            </a:fld>
            <a:endParaRPr lang="en-US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700D94-2CFB-4AB6-8FE3-210353D57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369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תמונה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38733"/>
            <a:ext cx="4323460" cy="432346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615014" y="2931208"/>
            <a:ext cx="853150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 smtClean="0">
                <a:latin typeface="Narkisim" panose="020E0502050101010101" pitchFamily="34" charset="-79"/>
                <a:cs typeface="Narkisim" panose="020E0502050101010101" pitchFamily="34" charset="-79"/>
              </a:rPr>
              <a:t>Human liver RNA data analysis</a:t>
            </a:r>
            <a:endParaRPr lang="en-US" sz="5400" b="1" dirty="0">
              <a:latin typeface="Narkisim" panose="020E0502050101010101" pitchFamily="34" charset="-79"/>
              <a:cs typeface="Narkisim" panose="020E0502050101010101" pitchFamily="34" charset="-79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733803" y="5578981"/>
            <a:ext cx="319029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err="1" smtClean="0">
                <a:latin typeface="Narkisim" panose="020E0502050101010101" pitchFamily="34" charset="-79"/>
                <a:cs typeface="Narkisim" panose="020E0502050101010101" pitchFamily="34" charset="-79"/>
              </a:rPr>
              <a:t>Liron</a:t>
            </a:r>
            <a:r>
              <a:rPr lang="en-US" sz="3200" b="1" dirty="0" smtClean="0"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US" sz="3200" b="1" dirty="0" err="1" smtClean="0">
                <a:latin typeface="Narkisim" panose="020E0502050101010101" pitchFamily="34" charset="-79"/>
                <a:cs typeface="Narkisim" panose="020E0502050101010101" pitchFamily="34" charset="-79"/>
              </a:rPr>
              <a:t>Gershuny</a:t>
            </a:r>
            <a:endParaRPr lang="en-US" sz="3200" b="1" dirty="0" smtClean="0">
              <a:latin typeface="Narkisim" panose="020E0502050101010101" pitchFamily="34" charset="-79"/>
              <a:cs typeface="Narkisim" panose="020E0502050101010101" pitchFamily="34" charset="-79"/>
            </a:endParaRPr>
          </a:p>
          <a:p>
            <a:r>
              <a:rPr lang="en-US" sz="3200" b="1" dirty="0" smtClean="0">
                <a:latin typeface="Narkisim" panose="020E0502050101010101" pitchFamily="34" charset="-79"/>
                <a:cs typeface="Narkisim" panose="020E0502050101010101" pitchFamily="34" charset="-79"/>
              </a:rPr>
              <a:t>Danny Ben-</a:t>
            </a:r>
            <a:r>
              <a:rPr lang="en-US" sz="3200" b="1" dirty="0" err="1" smtClean="0">
                <a:latin typeface="Narkisim" panose="020E0502050101010101" pitchFamily="34" charset="-79"/>
                <a:cs typeface="Narkisim" panose="020E0502050101010101" pitchFamily="34" charset="-79"/>
              </a:rPr>
              <a:t>Zvi</a:t>
            </a:r>
            <a:r>
              <a:rPr lang="en-US" sz="3200" b="1" dirty="0" smtClean="0">
                <a:latin typeface="Narkisim" panose="020E0502050101010101" pitchFamily="34" charset="-79"/>
                <a:cs typeface="Narkisim" panose="020E0502050101010101" pitchFamily="34" charset="-79"/>
              </a:rPr>
              <a:t> Lab</a:t>
            </a:r>
            <a:endParaRPr lang="en-US" sz="3200" b="1" dirty="0">
              <a:latin typeface="Narkisim" panose="020E0502050101010101" pitchFamily="34" charset="-79"/>
              <a:cs typeface="Narkisim" panose="020E0502050101010101" pitchFamily="34" charset="-79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248641" y="135310"/>
            <a:ext cx="16754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latin typeface="Narkisim" panose="020E0502050101010101" pitchFamily="34" charset="-79"/>
                <a:cs typeface="Narkisim" panose="020E0502050101010101" pitchFamily="34" charset="-79"/>
              </a:rPr>
              <a:t>May 2022</a:t>
            </a:r>
            <a:endParaRPr lang="en-US" sz="3600" b="1" dirty="0">
              <a:latin typeface="Narkisim" panose="020E0502050101010101" pitchFamily="34" charset="-79"/>
              <a:cs typeface="Narkisim" panose="020E0502050101010101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66636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19643" y="135310"/>
            <a:ext cx="848661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latin typeface="Narkisim" panose="020E0502050101010101" pitchFamily="34" charset="-79"/>
                <a:cs typeface="Narkisim" panose="020E0502050101010101" pitchFamily="34" charset="-79"/>
              </a:rPr>
              <a:t>Filtering the data according to fibrosis stage – </a:t>
            </a:r>
          </a:p>
          <a:p>
            <a:r>
              <a:rPr lang="en-US" sz="3200" b="1" dirty="0" smtClean="0">
                <a:latin typeface="Narkisim" panose="020E0502050101010101" pitchFamily="34" charset="-79"/>
                <a:cs typeface="Narkisim" panose="020E0502050101010101" pitchFamily="34" charset="-79"/>
              </a:rPr>
              <a:t>		normal liver histology </a:t>
            </a:r>
            <a:r>
              <a:rPr lang="en-US" sz="3200" b="1" dirty="0" err="1" smtClean="0">
                <a:latin typeface="Narkisim" panose="020E0502050101010101" pitchFamily="34" charset="-79"/>
                <a:cs typeface="Narkisim" panose="020E0502050101010101" pitchFamily="34" charset="-79"/>
              </a:rPr>
              <a:t>vs</a:t>
            </a:r>
            <a:r>
              <a:rPr lang="en-US" sz="3200" b="1" dirty="0" smtClean="0">
                <a:latin typeface="Narkisim" panose="020E0502050101010101" pitchFamily="34" charset="-79"/>
                <a:cs typeface="Narkisim" panose="020E0502050101010101" pitchFamily="34" charset="-79"/>
              </a:rPr>
              <a:t> fibrosis stage: 4 </a:t>
            </a:r>
            <a:endParaRPr lang="en-US" sz="3600" b="1" dirty="0">
              <a:latin typeface="Narkisim" panose="020E0502050101010101" pitchFamily="34" charset="-79"/>
              <a:cs typeface="Narkisim" panose="020E0502050101010101" pitchFamily="34" charset="-79"/>
            </a:endParaRPr>
          </a:p>
        </p:txBody>
      </p:sp>
      <p:sp>
        <p:nvSpPr>
          <p:cNvPr id="3" name="מלבן 2"/>
          <p:cNvSpPr/>
          <p:nvPr/>
        </p:nvSpPr>
        <p:spPr>
          <a:xfrm>
            <a:off x="-350378" y="1923141"/>
            <a:ext cx="1081043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tabLst>
                <a:tab pos="914400" algn="l"/>
              </a:tabLst>
            </a:pPr>
            <a:r>
              <a:rPr lang="en-US" sz="2800" b="1" dirty="0" smtClean="0">
                <a:solidFill>
                  <a:srgbClr val="0E101A"/>
                </a:solidFill>
                <a:effectLst/>
                <a:latin typeface="Narkisim" panose="020E0502050101010101" pitchFamily="34" charset="-79"/>
                <a:ea typeface="Times New Roman" panose="02020603050405020304" pitchFamily="18" charset="0"/>
                <a:cs typeface="Narkisim" panose="020E0502050101010101" pitchFamily="34" charset="-79"/>
              </a:rPr>
              <a:t>Clustering using k-nearest neighbors algorithm (k=20) into 2 groups</a:t>
            </a:r>
            <a:endParaRPr lang="en-US" sz="2800" b="1" dirty="0">
              <a:latin typeface="Narkisim" panose="020E0502050101010101" pitchFamily="34" charset="-79"/>
              <a:ea typeface="Times New Roman" panose="02020603050405020304" pitchFamily="18" charset="0"/>
              <a:cs typeface="Narkisim" panose="020E0502050101010101" pitchFamily="34" charset="-79"/>
            </a:endParaRPr>
          </a:p>
        </p:txBody>
      </p:sp>
      <p:pic>
        <p:nvPicPr>
          <p:cNvPr id="6" name="תמונה 5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92" t="2277" r="1334" b="7129"/>
          <a:stretch/>
        </p:blipFill>
        <p:spPr>
          <a:xfrm>
            <a:off x="2111840" y="2446361"/>
            <a:ext cx="7417751" cy="417298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125360" y="386516"/>
            <a:ext cx="2823209" cy="10156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Narkisim" panose="020E0502050101010101" pitchFamily="34" charset="-79"/>
                <a:cs typeface="Narkisim" panose="020E0502050101010101" pitchFamily="34" charset="-79"/>
              </a:rPr>
              <a:t>normal </a:t>
            </a:r>
            <a:r>
              <a:rPr lang="en-US" sz="2000" dirty="0">
                <a:latin typeface="Narkisim" panose="020E0502050101010101" pitchFamily="34" charset="-79"/>
                <a:cs typeface="Narkisim" panose="020E0502050101010101" pitchFamily="34" charset="-79"/>
              </a:rPr>
              <a:t>liver </a:t>
            </a:r>
            <a:r>
              <a:rPr lang="en-US" sz="2000" dirty="0" smtClean="0">
                <a:latin typeface="Narkisim" panose="020E0502050101010101" pitchFamily="34" charset="-79"/>
                <a:cs typeface="Narkisim" panose="020E0502050101010101" pitchFamily="34" charset="-79"/>
              </a:rPr>
              <a:t>histology = 31</a:t>
            </a:r>
            <a:endParaRPr lang="en-US" sz="2000" dirty="0">
              <a:latin typeface="Narkisim" panose="020E0502050101010101" pitchFamily="34" charset="-79"/>
              <a:cs typeface="Narkisim" panose="020E0502050101010101" pitchFamily="34" charset="-79"/>
            </a:endParaRPr>
          </a:p>
          <a:p>
            <a:endParaRPr lang="en-US" sz="2000" dirty="0" smtClean="0">
              <a:latin typeface="Narkisim" panose="020E0502050101010101" pitchFamily="34" charset="-79"/>
              <a:cs typeface="Narkisim" panose="020E0502050101010101" pitchFamily="34" charset="-79"/>
            </a:endParaRPr>
          </a:p>
          <a:p>
            <a:r>
              <a:rPr lang="en-US" sz="2000" dirty="0" smtClean="0">
                <a:latin typeface="Narkisim" panose="020E0502050101010101" pitchFamily="34" charset="-79"/>
                <a:cs typeface="Narkisim" panose="020E0502050101010101" pitchFamily="34" charset="-79"/>
              </a:rPr>
              <a:t>fibrosis stage: 4 = 12</a:t>
            </a:r>
          </a:p>
        </p:txBody>
      </p:sp>
    </p:spTree>
    <p:extLst>
      <p:ext uri="{BB962C8B-B14F-4D97-AF65-F5344CB8AC3E}">
        <p14:creationId xmlns:p14="http://schemas.microsoft.com/office/powerpoint/2010/main" val="987957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19643" y="135310"/>
            <a:ext cx="824296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latin typeface="Narkisim" panose="020E0502050101010101" pitchFamily="34" charset="-79"/>
                <a:cs typeface="Narkisim" panose="020E0502050101010101" pitchFamily="34" charset="-79"/>
              </a:rPr>
              <a:t>Filtering the data according to </a:t>
            </a:r>
            <a:r>
              <a:rPr lang="en-US" sz="3200" b="1" dirty="0" err="1" smtClean="0">
                <a:latin typeface="Narkisim" panose="020E0502050101010101" pitchFamily="34" charset="-79"/>
                <a:cs typeface="Narkisim" panose="020E0502050101010101" pitchFamily="34" charset="-79"/>
              </a:rPr>
              <a:t>Nas</a:t>
            </a:r>
            <a:r>
              <a:rPr lang="en-US" sz="3200" b="1" dirty="0" smtClean="0">
                <a:latin typeface="Narkisim" panose="020E0502050101010101" pitchFamily="34" charset="-79"/>
                <a:cs typeface="Narkisim" panose="020E0502050101010101" pitchFamily="34" charset="-79"/>
              </a:rPr>
              <a:t> score– </a:t>
            </a:r>
          </a:p>
          <a:p>
            <a:r>
              <a:rPr lang="en-US" sz="3200" b="1" dirty="0">
                <a:latin typeface="Narkisim" panose="020E0502050101010101" pitchFamily="34" charset="-79"/>
                <a:cs typeface="Narkisim" panose="020E0502050101010101" pitchFamily="34" charset="-79"/>
              </a:rPr>
              <a:t>	</a:t>
            </a:r>
            <a:r>
              <a:rPr lang="en-US" sz="3200" b="1" dirty="0" smtClean="0">
                <a:latin typeface="Narkisim" panose="020E0502050101010101" pitchFamily="34" charset="-79"/>
                <a:cs typeface="Narkisim" panose="020E0502050101010101" pitchFamily="34" charset="-79"/>
              </a:rPr>
              <a:t>			0, 1 score	 </a:t>
            </a:r>
            <a:r>
              <a:rPr lang="en-US" sz="3200" b="1" dirty="0" err="1" smtClean="0">
                <a:latin typeface="Narkisim" panose="020E0502050101010101" pitchFamily="34" charset="-79"/>
                <a:cs typeface="Narkisim" panose="020E0502050101010101" pitchFamily="34" charset="-79"/>
              </a:rPr>
              <a:t>vs</a:t>
            </a:r>
            <a:r>
              <a:rPr lang="en-US" sz="3200" b="1" dirty="0" smtClean="0">
                <a:latin typeface="Narkisim" panose="020E0502050101010101" pitchFamily="34" charset="-79"/>
                <a:cs typeface="Narkisim" panose="020E0502050101010101" pitchFamily="34" charset="-79"/>
              </a:rPr>
              <a:t>	 6, 7 score</a:t>
            </a:r>
            <a:endParaRPr lang="en-US" sz="3600" b="1" dirty="0">
              <a:latin typeface="Narkisim" panose="020E0502050101010101" pitchFamily="34" charset="-79"/>
              <a:cs typeface="Narkisim" panose="020E0502050101010101" pitchFamily="34" charset="-79"/>
            </a:endParaRPr>
          </a:p>
        </p:txBody>
      </p:sp>
      <p:sp>
        <p:nvSpPr>
          <p:cNvPr id="3" name="מלבן 2"/>
          <p:cNvSpPr/>
          <p:nvPr/>
        </p:nvSpPr>
        <p:spPr>
          <a:xfrm>
            <a:off x="-350378" y="1923141"/>
            <a:ext cx="1081043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tabLst>
                <a:tab pos="914400" algn="l"/>
              </a:tabLst>
            </a:pPr>
            <a:r>
              <a:rPr lang="en-US" sz="2800" b="1" dirty="0" smtClean="0">
                <a:solidFill>
                  <a:srgbClr val="0E101A"/>
                </a:solidFill>
                <a:effectLst/>
                <a:latin typeface="Narkisim" panose="020E0502050101010101" pitchFamily="34" charset="-79"/>
                <a:ea typeface="Times New Roman" panose="02020603050405020304" pitchFamily="18" charset="0"/>
                <a:cs typeface="Narkisim" panose="020E0502050101010101" pitchFamily="34" charset="-79"/>
              </a:rPr>
              <a:t>Clustering using k-nearest neighbors algorithm (k=10) into 2 groups</a:t>
            </a:r>
            <a:endParaRPr lang="en-US" sz="2800" b="1" dirty="0">
              <a:latin typeface="Narkisim" panose="020E0502050101010101" pitchFamily="34" charset="-79"/>
              <a:ea typeface="Times New Roman" panose="02020603050405020304" pitchFamily="18" charset="0"/>
              <a:cs typeface="Narkisim" panose="020E0502050101010101" pitchFamily="34" charset="-79"/>
            </a:endParaRPr>
          </a:p>
        </p:txBody>
      </p:sp>
      <p:pic>
        <p:nvPicPr>
          <p:cNvPr id="2" name="תמונה 1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37" t="2239" r="1349" b="7213"/>
          <a:stretch/>
        </p:blipFill>
        <p:spPr>
          <a:xfrm>
            <a:off x="2427005" y="2446361"/>
            <a:ext cx="7135739" cy="429853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943581" y="291925"/>
            <a:ext cx="1837362" cy="163121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Narkisim" panose="020E0502050101010101" pitchFamily="34" charset="-79"/>
                <a:cs typeface="Narkisim" panose="020E0502050101010101" pitchFamily="34" charset="-79"/>
              </a:rPr>
              <a:t>nas</a:t>
            </a:r>
            <a:r>
              <a:rPr lang="en-US" sz="2000" dirty="0" smtClean="0">
                <a:latin typeface="Narkisim" panose="020E0502050101010101" pitchFamily="34" charset="-79"/>
                <a:cs typeface="Narkisim" panose="020E0502050101010101" pitchFamily="34" charset="-79"/>
              </a:rPr>
              <a:t> score: </a:t>
            </a:r>
            <a:r>
              <a:rPr lang="en-US" sz="2000" dirty="0">
                <a:latin typeface="Narkisim" panose="020E0502050101010101" pitchFamily="34" charset="-79"/>
                <a:cs typeface="Narkisim" panose="020E0502050101010101" pitchFamily="34" charset="-79"/>
              </a:rPr>
              <a:t>0 = </a:t>
            </a:r>
            <a:r>
              <a:rPr lang="en-US" sz="2000" dirty="0" smtClean="0">
                <a:latin typeface="Narkisim" panose="020E0502050101010101" pitchFamily="34" charset="-79"/>
                <a:cs typeface="Narkisim" panose="020E0502050101010101" pitchFamily="34" charset="-79"/>
              </a:rPr>
              <a:t>32</a:t>
            </a:r>
            <a:endParaRPr lang="en-US" sz="2000" dirty="0">
              <a:latin typeface="Narkisim" panose="020E0502050101010101" pitchFamily="34" charset="-79"/>
              <a:cs typeface="Narkisim" panose="020E0502050101010101" pitchFamily="34" charset="-79"/>
            </a:endParaRPr>
          </a:p>
          <a:p>
            <a:r>
              <a:rPr lang="en-US" sz="2000" dirty="0" err="1" smtClean="0">
                <a:latin typeface="Narkisim" panose="020E0502050101010101" pitchFamily="34" charset="-79"/>
                <a:cs typeface="Narkisim" panose="020E0502050101010101" pitchFamily="34" charset="-79"/>
              </a:rPr>
              <a:t>nas</a:t>
            </a:r>
            <a:r>
              <a:rPr lang="en-US" sz="2000" dirty="0" smtClean="0">
                <a:latin typeface="Narkisim" panose="020E0502050101010101" pitchFamily="34" charset="-79"/>
                <a:cs typeface="Narkisim" panose="020E0502050101010101" pitchFamily="34" charset="-79"/>
              </a:rPr>
              <a:t> score: 1 = 12</a:t>
            </a:r>
          </a:p>
          <a:p>
            <a:endParaRPr lang="en-US" sz="2000" dirty="0" smtClean="0">
              <a:latin typeface="Narkisim" panose="020E0502050101010101" pitchFamily="34" charset="-79"/>
              <a:cs typeface="Narkisim" panose="020E0502050101010101" pitchFamily="34" charset="-79"/>
            </a:endParaRPr>
          </a:p>
          <a:p>
            <a:r>
              <a:rPr lang="en-US" sz="2000" dirty="0" err="1" smtClean="0">
                <a:latin typeface="Narkisim" panose="020E0502050101010101" pitchFamily="34" charset="-79"/>
                <a:cs typeface="Narkisim" panose="020E0502050101010101" pitchFamily="34" charset="-79"/>
              </a:rPr>
              <a:t>nas</a:t>
            </a:r>
            <a:r>
              <a:rPr lang="en-US" sz="2000" dirty="0" smtClean="0">
                <a:latin typeface="Narkisim" panose="020E0502050101010101" pitchFamily="34" charset="-79"/>
                <a:cs typeface="Narkisim" panose="020E0502050101010101" pitchFamily="34" charset="-79"/>
              </a:rPr>
              <a:t> score: 6 = 12</a:t>
            </a:r>
          </a:p>
          <a:p>
            <a:r>
              <a:rPr lang="en-US" sz="2000" dirty="0" err="1" smtClean="0">
                <a:latin typeface="Narkisim" panose="020E0502050101010101" pitchFamily="34" charset="-79"/>
                <a:cs typeface="Narkisim" panose="020E0502050101010101" pitchFamily="34" charset="-79"/>
              </a:rPr>
              <a:t>nas</a:t>
            </a:r>
            <a:r>
              <a:rPr lang="en-US" sz="2000" dirty="0" smtClean="0">
                <a:latin typeface="Narkisim" panose="020E0502050101010101" pitchFamily="34" charset="-79"/>
                <a:cs typeface="Narkisim" panose="020E0502050101010101" pitchFamily="34" charset="-79"/>
              </a:rPr>
              <a:t> score: 7 = 9</a:t>
            </a:r>
          </a:p>
        </p:txBody>
      </p:sp>
    </p:spTree>
    <p:extLst>
      <p:ext uri="{BB962C8B-B14F-4D97-AF65-F5344CB8AC3E}">
        <p14:creationId xmlns:p14="http://schemas.microsoft.com/office/powerpoint/2010/main" val="409957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376016" y="254951"/>
            <a:ext cx="32271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latin typeface="Narkisim" panose="020E0502050101010101" pitchFamily="34" charset="-79"/>
                <a:cs typeface="Narkisim" panose="020E0502050101010101" pitchFamily="34" charset="-79"/>
              </a:rPr>
              <a:t>Conclusions so far..</a:t>
            </a:r>
            <a:endParaRPr lang="en-US" sz="3600" b="1" dirty="0">
              <a:latin typeface="Narkisim" panose="020E0502050101010101" pitchFamily="34" charset="-79"/>
              <a:cs typeface="Narkisim" panose="020E0502050101010101" pitchFamily="34" charset="-79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212933" y="752437"/>
            <a:ext cx="10341293" cy="58554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 smtClean="0">
                <a:latin typeface="Narkisim" panose="020E0502050101010101" pitchFamily="34" charset="-79"/>
                <a:cs typeface="Narkisim" panose="020E0502050101010101" pitchFamily="34" charset="-79"/>
              </a:rPr>
              <a:t>First dataset grouped according to fatty liver stages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 smtClean="0">
                <a:latin typeface="Narkisim" panose="020E0502050101010101" pitchFamily="34" charset="-79"/>
                <a:cs typeface="Narkisim" panose="020E0502050101010101" pitchFamily="34" charset="-79"/>
              </a:rPr>
              <a:t>Second dataset grouped according to fibrosis stages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 smtClean="0">
                <a:latin typeface="Narkisim" panose="020E0502050101010101" pitchFamily="34" charset="-79"/>
                <a:cs typeface="Narkisim" panose="020E0502050101010101" pitchFamily="34" charset="-79"/>
              </a:rPr>
              <a:t>First dataset is a microarray </a:t>
            </a:r>
            <a:r>
              <a:rPr lang="en-US" sz="2800" b="1" dirty="0" err="1" smtClean="0">
                <a:latin typeface="Narkisim" panose="020E0502050101010101" pitchFamily="34" charset="-79"/>
                <a:cs typeface="Narkisim" panose="020E0502050101010101" pitchFamily="34" charset="-79"/>
              </a:rPr>
              <a:t>vs</a:t>
            </a:r>
            <a:r>
              <a:rPr lang="en-US" sz="2800" b="1" dirty="0" smtClean="0">
                <a:latin typeface="Narkisim" panose="020E0502050101010101" pitchFamily="34" charset="-79"/>
                <a:cs typeface="Narkisim" panose="020E0502050101010101" pitchFamily="34" charset="-79"/>
              </a:rPr>
              <a:t> RNA-</a:t>
            </a:r>
            <a:r>
              <a:rPr lang="en-US" sz="2800" b="1" dirty="0" err="1" smtClean="0">
                <a:latin typeface="Narkisim" panose="020E0502050101010101" pitchFamily="34" charset="-79"/>
                <a:cs typeface="Narkisim" panose="020E0502050101010101" pitchFamily="34" charset="-79"/>
              </a:rPr>
              <a:t>seq</a:t>
            </a:r>
            <a:r>
              <a:rPr lang="en-US" sz="2800" b="1" dirty="0" smtClean="0">
                <a:latin typeface="Narkisim" panose="020E0502050101010101" pitchFamily="34" charset="-79"/>
                <a:cs typeface="Narkisim" panose="020E0502050101010101" pitchFamily="34" charset="-79"/>
              </a:rPr>
              <a:t> at the second dataset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 smtClean="0">
                <a:latin typeface="Narkisim" panose="020E0502050101010101" pitchFamily="34" charset="-79"/>
                <a:cs typeface="Narkisim" panose="020E0502050101010101" pitchFamily="34" charset="-79"/>
              </a:rPr>
              <a:t>First dataset shows methylation properties other than gene expression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 smtClean="0">
                <a:latin typeface="Narkisim" panose="020E0502050101010101" pitchFamily="34" charset="-79"/>
                <a:cs typeface="Narkisim" panose="020E0502050101010101" pitchFamily="34" charset="-79"/>
              </a:rPr>
              <a:t>Second dataset use </a:t>
            </a:r>
            <a:r>
              <a:rPr lang="en-US" sz="2800" b="1" dirty="0" err="1" smtClean="0">
                <a:latin typeface="Narkisim" panose="020E0502050101010101" pitchFamily="34" charset="-79"/>
                <a:cs typeface="Narkisim" panose="020E0502050101010101" pitchFamily="34" charset="-79"/>
              </a:rPr>
              <a:t>deconvolution</a:t>
            </a:r>
            <a:r>
              <a:rPr lang="en-US" sz="2800" b="1" dirty="0" smtClean="0">
                <a:latin typeface="Narkisim" panose="020E0502050101010101" pitchFamily="34" charset="-79"/>
                <a:cs typeface="Narkisim" panose="020E0502050101010101" pitchFamily="34" charset="-79"/>
              </a:rPr>
              <a:t> other than </a:t>
            </a:r>
            <a:r>
              <a:rPr lang="en-US" sz="2800" b="1" dirty="0" err="1" smtClean="0">
                <a:latin typeface="Narkisim" panose="020E0502050101010101" pitchFamily="34" charset="-79"/>
                <a:cs typeface="Narkisim" panose="020E0502050101010101" pitchFamily="34" charset="-79"/>
              </a:rPr>
              <a:t>transcriptome</a:t>
            </a:r>
            <a:r>
              <a:rPr lang="en-US" sz="2800" b="1" dirty="0" smtClean="0">
                <a:latin typeface="Narkisim" panose="020E0502050101010101" pitchFamily="34" charset="-79"/>
                <a:cs typeface="Narkisim" panose="020E0502050101010101" pitchFamily="34" charset="-79"/>
              </a:rPr>
              <a:t> signature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 smtClean="0">
                <a:latin typeface="Narkisim" panose="020E0502050101010101" pitchFamily="34" charset="-79"/>
                <a:cs typeface="Narkisim" panose="020E0502050101010101" pitchFamily="34" charset="-79"/>
              </a:rPr>
              <a:t>Self-</a:t>
            </a:r>
            <a:r>
              <a:rPr lang="en-US" sz="2800" b="1" dirty="0" err="1" smtClean="0">
                <a:latin typeface="Narkisim" panose="020E0502050101010101" pitchFamily="34" charset="-79"/>
                <a:cs typeface="Narkisim" panose="020E0502050101010101" pitchFamily="34" charset="-79"/>
              </a:rPr>
              <a:t>clusterization</a:t>
            </a:r>
            <a:r>
              <a:rPr lang="en-US" sz="2800" b="1" dirty="0" smtClean="0">
                <a:latin typeface="Narkisim" panose="020E0502050101010101" pitchFamily="34" charset="-79"/>
                <a:cs typeface="Narkisim" panose="020E0502050101010101" pitchFamily="34" charset="-79"/>
              </a:rPr>
              <a:t> of the data is different from that of the pathology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800" b="1" dirty="0" smtClean="0">
              <a:latin typeface="Narkisim" panose="020E0502050101010101" pitchFamily="34" charset="-79"/>
              <a:cs typeface="Narkisim" panose="020E0502050101010101" pitchFamily="34" charset="-79"/>
            </a:endParaRP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 smtClean="0">
                <a:latin typeface="Narkisim" panose="020E0502050101010101" pitchFamily="34" charset="-79"/>
                <a:cs typeface="Narkisim" panose="020E0502050101010101" pitchFamily="34" charset="-79"/>
              </a:rPr>
              <a:t>EGR1 and FOS found as highly variable for the first dataset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 smtClean="0">
                <a:latin typeface="Narkisim" panose="020E0502050101010101" pitchFamily="34" charset="-79"/>
                <a:cs typeface="Narkisim" panose="020E0502050101010101" pitchFamily="34" charset="-79"/>
              </a:rPr>
              <a:t>TP53 found as highly variable for the second dataset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340" y="5084747"/>
            <a:ext cx="57259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>
                <a:solidFill>
                  <a:srgbClr val="0070C0"/>
                </a:solidFill>
              </a:rPr>
              <a:t>{</a:t>
            </a:r>
            <a:endParaRPr lang="en-US" sz="96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276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תמונה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569" y="949475"/>
            <a:ext cx="9593589" cy="464677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119643" y="135310"/>
            <a:ext cx="27190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latin typeface="Narkisim" panose="020E0502050101010101" pitchFamily="34" charset="-79"/>
                <a:cs typeface="Narkisim" panose="020E0502050101010101" pitchFamily="34" charset="-79"/>
              </a:rPr>
              <a:t>P53 target genes</a:t>
            </a:r>
            <a:endParaRPr lang="en-US" sz="3600" b="1" dirty="0">
              <a:latin typeface="Narkisim" panose="020E0502050101010101" pitchFamily="34" charset="-79"/>
              <a:cs typeface="Narkisim" panose="020E0502050101010101" pitchFamily="34" charset="-79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330585" y="135310"/>
            <a:ext cx="25442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latin typeface="Narkisim" panose="020E0502050101010101" pitchFamily="34" charset="-79"/>
                <a:cs typeface="Narkisim" panose="020E0502050101010101" pitchFamily="34" charset="-79"/>
              </a:rPr>
              <a:t>March 13, 2017</a:t>
            </a:r>
            <a:endParaRPr lang="en-US" sz="3600" b="1" dirty="0">
              <a:latin typeface="Narkisim" panose="020E0502050101010101" pitchFamily="34" charset="-79"/>
              <a:cs typeface="Narkisim" panose="020E0502050101010101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685173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טבלה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041063"/>
              </p:ext>
            </p:extLst>
          </p:nvPr>
        </p:nvGraphicFramePr>
        <p:xfrm>
          <a:off x="589482" y="1275898"/>
          <a:ext cx="10972800" cy="1981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14400"/>
                <a:gridCol w="914400"/>
                <a:gridCol w="914400"/>
                <a:gridCol w="914400"/>
                <a:gridCol w="914400"/>
                <a:gridCol w="914400"/>
                <a:gridCol w="914400"/>
                <a:gridCol w="914400"/>
                <a:gridCol w="914400"/>
                <a:gridCol w="914400"/>
                <a:gridCol w="914400"/>
                <a:gridCol w="914400"/>
              </a:tblGrid>
              <a:tr h="51816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 err="1">
                          <a:effectLst/>
                        </a:rPr>
                        <a:t>Ensembl</a:t>
                      </a:r>
                      <a:r>
                        <a:rPr lang="en-US" sz="900" u="none" strike="noStrike" dirty="0">
                          <a:effectLst/>
                        </a:rPr>
                        <a:t> ID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Gene Symbol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sum direct regulation score (-16..0..16)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sum direct target (0..16)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Literature (Table S1)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Wei 2006 5-FU HCT116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900" u="none" strike="noStrike">
                          <a:effectLst/>
                        </a:rPr>
                        <a:t>Smeenk 2011 Actinomycin D U2OS </a:t>
                      </a:r>
                      <a:endParaRPr lang="nl-NL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Smeenk 2011 etoposide U2OS 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Nikulenkov 2012 Nutlin-3a MCF-7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Menendez 2013 Nutlin-3a U2OS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Menendez 2013 doxorubicin U2OS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 err="1">
                          <a:effectLst/>
                        </a:rPr>
                        <a:t>Schlereth</a:t>
                      </a:r>
                      <a:r>
                        <a:rPr lang="en-US" sz="900" u="none" strike="noStrike" dirty="0">
                          <a:effectLst/>
                        </a:rPr>
                        <a:t> 2013 p53 SAOS-2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ENSG00000124762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CDKN1A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17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17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 dirty="0">
                          <a:effectLst/>
                        </a:rPr>
                        <a:t>up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 dirty="0">
                          <a:effectLst/>
                        </a:rPr>
                        <a:t>up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 dirty="0">
                          <a:effectLst/>
                        </a:rPr>
                        <a:t>up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 dirty="0">
                          <a:effectLst/>
                        </a:rPr>
                        <a:t>up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 dirty="0">
                          <a:effectLst/>
                        </a:rPr>
                        <a:t>up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 dirty="0">
                          <a:effectLst/>
                        </a:rPr>
                        <a:t>up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 dirty="0">
                          <a:effectLst/>
                        </a:rPr>
                        <a:t>up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 dirty="0">
                          <a:effectLst/>
                        </a:rPr>
                        <a:t>up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ENSG00000048392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RRM2B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17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17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up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up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up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up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up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 dirty="0">
                          <a:effectLst/>
                        </a:rPr>
                        <a:t>up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up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 dirty="0">
                          <a:effectLst/>
                        </a:rPr>
                        <a:t>up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ENSG00000135679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MDM2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16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16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 dirty="0">
                          <a:effectLst/>
                        </a:rPr>
                        <a:t>up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---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 dirty="0">
                          <a:effectLst/>
                        </a:rPr>
                        <a:t>up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up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 dirty="0">
                          <a:effectLst/>
                        </a:rPr>
                        <a:t>up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up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up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 dirty="0">
                          <a:effectLst/>
                        </a:rPr>
                        <a:t>up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ENSG00000100647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SUSD6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15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15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 dirty="0">
                          <a:effectLst/>
                        </a:rPr>
                        <a:t>up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---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 dirty="0">
                          <a:effectLst/>
                        </a:rPr>
                        <a:t>up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 dirty="0">
                          <a:effectLst/>
                        </a:rPr>
                        <a:t>up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 dirty="0">
                          <a:effectLst/>
                        </a:rPr>
                        <a:t>up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up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up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up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ENSG00000130513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GDF15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14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15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 dirty="0">
                          <a:effectLst/>
                        </a:rPr>
                        <a:t>up/down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---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up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up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up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 dirty="0">
                          <a:effectLst/>
                        </a:rPr>
                        <a:t>up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 dirty="0">
                          <a:effectLst/>
                        </a:rPr>
                        <a:t>up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up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ENSG00000159388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BTG2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14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14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 dirty="0">
                          <a:effectLst/>
                        </a:rPr>
                        <a:t>up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---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up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up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up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up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 dirty="0">
                          <a:effectLst/>
                        </a:rPr>
                        <a:t>up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 dirty="0">
                          <a:effectLst/>
                        </a:rPr>
                        <a:t>up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ENSG00000134574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DDB2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14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14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 dirty="0">
                          <a:effectLst/>
                        </a:rPr>
                        <a:t>up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 dirty="0">
                          <a:effectLst/>
                        </a:rPr>
                        <a:t>up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up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up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up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---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up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 dirty="0">
                          <a:effectLst/>
                        </a:rPr>
                        <a:t>up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ENSG00000116717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GADD45A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14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14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 dirty="0">
                          <a:effectLst/>
                        </a:rPr>
                        <a:t>up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 dirty="0">
                          <a:effectLst/>
                        </a:rPr>
                        <a:t>up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 dirty="0">
                          <a:effectLst/>
                        </a:rPr>
                        <a:t>up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---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 dirty="0">
                          <a:effectLst/>
                        </a:rPr>
                        <a:t>up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 dirty="0">
                          <a:effectLst/>
                        </a:rPr>
                        <a:t>up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 dirty="0">
                          <a:effectLst/>
                        </a:rPr>
                        <a:t>up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 dirty="0">
                          <a:effectLst/>
                        </a:rPr>
                        <a:t>up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19643" y="135310"/>
            <a:ext cx="27190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latin typeface="Narkisim" panose="020E0502050101010101" pitchFamily="34" charset="-79"/>
                <a:cs typeface="Narkisim" panose="020E0502050101010101" pitchFamily="34" charset="-79"/>
              </a:rPr>
              <a:t>P53 target genes</a:t>
            </a:r>
            <a:endParaRPr lang="en-US" sz="3600" b="1" dirty="0">
              <a:latin typeface="Narkisim" panose="020E0502050101010101" pitchFamily="34" charset="-79"/>
              <a:cs typeface="Narkisim" panose="020E0502050101010101" pitchFamily="34" charset="-79"/>
            </a:endParaRPr>
          </a:p>
        </p:txBody>
      </p:sp>
      <p:graphicFrame>
        <p:nvGraphicFramePr>
          <p:cNvPr id="6" name="טבלה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4979820"/>
              </p:ext>
            </p:extLst>
          </p:nvPr>
        </p:nvGraphicFramePr>
        <p:xfrm>
          <a:off x="584387" y="3297185"/>
          <a:ext cx="10978073" cy="20116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28219"/>
                <a:gridCol w="905854"/>
                <a:gridCol w="914400"/>
                <a:gridCol w="914400"/>
                <a:gridCol w="914400"/>
                <a:gridCol w="905854"/>
                <a:gridCol w="922946"/>
                <a:gridCol w="914400"/>
                <a:gridCol w="914400"/>
                <a:gridCol w="914400"/>
                <a:gridCol w="914400"/>
                <a:gridCol w="914400"/>
              </a:tblGrid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ENSG00000060237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WNK1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 dirty="0">
                          <a:effectLst/>
                        </a:rPr>
                        <a:t>-3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---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---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 dirty="0">
                          <a:effectLst/>
                        </a:rPr>
                        <a:t>down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---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 dirty="0">
                          <a:effectLst/>
                        </a:rPr>
                        <a:t>down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---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---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---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ENSG00000145349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CAMK2D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-4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---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---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 dirty="0">
                          <a:effectLst/>
                        </a:rPr>
                        <a:t>down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 dirty="0">
                          <a:effectLst/>
                        </a:rPr>
                        <a:t>down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---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---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 dirty="0">
                          <a:effectLst/>
                        </a:rPr>
                        <a:t>---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---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ENSG00000120254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MTHFD1L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-4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---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 dirty="0">
                          <a:effectLst/>
                        </a:rPr>
                        <a:t>down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 dirty="0">
                          <a:effectLst/>
                        </a:rPr>
                        <a:t>down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---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 dirty="0">
                          <a:effectLst/>
                        </a:rPr>
                        <a:t>down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---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---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---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ENSG00000169398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PTK2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-4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 dirty="0">
                          <a:effectLst/>
                        </a:rPr>
                        <a:t>down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 dirty="0">
                          <a:effectLst/>
                        </a:rPr>
                        <a:t>down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 dirty="0">
                          <a:effectLst/>
                        </a:rPr>
                        <a:t>down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---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---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---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---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---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ENSG00000133119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RFC3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-4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---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---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 dirty="0">
                          <a:effectLst/>
                        </a:rPr>
                        <a:t>down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---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 dirty="0">
                          <a:effectLst/>
                        </a:rPr>
                        <a:t>down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---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---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---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ENSG00000004864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SLC25A13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-4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---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---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 dirty="0">
                          <a:effectLst/>
                        </a:rPr>
                        <a:t>down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---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---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---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---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---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ENSG00000115464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USP34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-4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---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 dirty="0">
                          <a:effectLst/>
                        </a:rPr>
                        <a:t>down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 dirty="0">
                          <a:effectLst/>
                        </a:rPr>
                        <a:t>down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 dirty="0">
                          <a:effectLst/>
                        </a:rPr>
                        <a:t>down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---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---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---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---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ENSG00000164338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UTP15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-4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---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---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---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---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---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---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---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 dirty="0">
                          <a:effectLst/>
                        </a:rPr>
                        <a:t>down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9999"/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ENSG00000170312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CDK1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-5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 dirty="0">
                          <a:effectLst/>
                        </a:rPr>
                        <a:t>down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---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 dirty="0">
                          <a:effectLst/>
                        </a:rPr>
                        <a:t>down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 dirty="0">
                          <a:effectLst/>
                        </a:rPr>
                        <a:t>---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---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---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---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---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ENSG00000010292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NCAPD2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-5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---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 dirty="0">
                          <a:effectLst/>
                        </a:rPr>
                        <a:t>down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 dirty="0">
                          <a:effectLst/>
                        </a:rPr>
                        <a:t>---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---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---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---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 dirty="0">
                          <a:effectLst/>
                        </a:rPr>
                        <a:t>down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---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ENSG00000112081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SRSF3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-5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---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---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 dirty="0">
                          <a:effectLst/>
                        </a:rPr>
                        <a:t>down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 dirty="0">
                          <a:effectLst/>
                        </a:rPr>
                        <a:t>down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---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---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---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 dirty="0">
                          <a:effectLst/>
                        </a:rPr>
                        <a:t>---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4510757" y="5638801"/>
            <a:ext cx="29578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latin typeface="Narkisim" panose="020E0502050101010101" pitchFamily="34" charset="-79"/>
                <a:cs typeface="Narkisim" panose="020E0502050101010101" pitchFamily="34" charset="-79"/>
              </a:rPr>
              <a:t>3,660 target genes</a:t>
            </a:r>
            <a:endParaRPr lang="en-US" sz="3600" b="1" dirty="0">
              <a:latin typeface="Narkisim" panose="020E0502050101010101" pitchFamily="34" charset="-79"/>
              <a:cs typeface="Narkisim" panose="020E0502050101010101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563062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19643" y="135310"/>
            <a:ext cx="28504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latin typeface="Narkisim" panose="020E0502050101010101" pitchFamily="34" charset="-79"/>
                <a:cs typeface="Narkisim" panose="020E0502050101010101" pitchFamily="34" charset="-79"/>
              </a:rPr>
              <a:t>Series GSE</a:t>
            </a:r>
            <a:r>
              <a:rPr lang="en-US" sz="3600" b="1" dirty="0" smtClean="0">
                <a:latin typeface="Narkisim" panose="020E0502050101010101" pitchFamily="34" charset="-79"/>
                <a:cs typeface="Narkisim" panose="020E0502050101010101" pitchFamily="34" charset="-79"/>
              </a:rPr>
              <a:t>48452</a:t>
            </a:r>
            <a:endParaRPr lang="en-US" sz="3600" b="1" dirty="0">
              <a:latin typeface="Narkisim" panose="020E0502050101010101" pitchFamily="34" charset="-79"/>
              <a:cs typeface="Narkisim" panose="020E0502050101010101" pitchFamily="34" charset="-79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49848" y="3475291"/>
            <a:ext cx="102591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Narkisim" panose="020E0502050101010101" pitchFamily="34" charset="-79"/>
                <a:cs typeface="Narkisim" panose="020E0502050101010101" pitchFamily="34" charset="-79"/>
              </a:rPr>
              <a:t>Human liver biopsy of different phases from control to NASH</a:t>
            </a:r>
            <a:endParaRPr lang="en-US" sz="3600" b="1" dirty="0">
              <a:latin typeface="Narkisim" panose="020E0502050101010101" pitchFamily="34" charset="-79"/>
              <a:cs typeface="Narkisim" panose="020E0502050101010101" pitchFamily="34" charset="-79"/>
            </a:endParaRPr>
          </a:p>
        </p:txBody>
      </p:sp>
      <p:pic>
        <p:nvPicPr>
          <p:cNvPr id="6" name="תמונה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010" y="781641"/>
            <a:ext cx="10764363" cy="254650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TextBox 6"/>
          <p:cNvSpPr txBox="1"/>
          <p:nvPr/>
        </p:nvSpPr>
        <p:spPr>
          <a:xfrm>
            <a:off x="553177" y="4207215"/>
            <a:ext cx="5726248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Narkisim" panose="020E0502050101010101" pitchFamily="34" charset="-79"/>
                <a:cs typeface="Narkisim" panose="020E0502050101010101" pitchFamily="34" charset="-79"/>
              </a:rPr>
              <a:t>73 samples of human liver grouped </a:t>
            </a:r>
            <a:r>
              <a:rPr lang="en-US" sz="2800" dirty="0" smtClean="0">
                <a:latin typeface="Narkisim" panose="020E0502050101010101" pitchFamily="34" charset="-79"/>
                <a:cs typeface="Narkisim" panose="020E0502050101010101" pitchFamily="34" charset="-79"/>
              </a:rPr>
              <a:t>into:</a:t>
            </a:r>
          </a:p>
          <a:p>
            <a:r>
              <a:rPr lang="en-US" sz="2800" dirty="0" smtClean="0">
                <a:latin typeface="Narkisim" panose="020E0502050101010101" pitchFamily="34" charset="-79"/>
                <a:cs typeface="Narkisim" panose="020E0502050101010101" pitchFamily="34" charset="-79"/>
              </a:rPr>
              <a:t>C </a:t>
            </a:r>
            <a:r>
              <a:rPr lang="en-US" sz="2800" dirty="0">
                <a:latin typeface="Narkisim" panose="020E0502050101010101" pitchFamily="34" charset="-79"/>
                <a:cs typeface="Narkisim" panose="020E0502050101010101" pitchFamily="34" charset="-79"/>
              </a:rPr>
              <a:t>(control=14</a:t>
            </a:r>
            <a:r>
              <a:rPr lang="en-US" sz="2800" dirty="0" smtClean="0">
                <a:latin typeface="Narkisim" panose="020E0502050101010101" pitchFamily="34" charset="-79"/>
                <a:cs typeface="Narkisim" panose="020E0502050101010101" pitchFamily="34" charset="-79"/>
              </a:rPr>
              <a:t>)</a:t>
            </a:r>
          </a:p>
          <a:p>
            <a:r>
              <a:rPr lang="en-US" sz="2800" dirty="0" smtClean="0">
                <a:latin typeface="Narkisim" panose="020E0502050101010101" pitchFamily="34" charset="-79"/>
                <a:cs typeface="Narkisim" panose="020E0502050101010101" pitchFamily="34" charset="-79"/>
              </a:rPr>
              <a:t>H </a:t>
            </a:r>
            <a:r>
              <a:rPr lang="en-US" sz="2800" dirty="0">
                <a:latin typeface="Narkisim" panose="020E0502050101010101" pitchFamily="34" charset="-79"/>
                <a:cs typeface="Narkisim" panose="020E0502050101010101" pitchFamily="34" charset="-79"/>
              </a:rPr>
              <a:t>(healthy obese=27</a:t>
            </a:r>
            <a:r>
              <a:rPr lang="en-US" sz="2800" dirty="0" smtClean="0">
                <a:latin typeface="Narkisim" panose="020E0502050101010101" pitchFamily="34" charset="-79"/>
                <a:cs typeface="Narkisim" panose="020E0502050101010101" pitchFamily="34" charset="-79"/>
              </a:rPr>
              <a:t>)</a:t>
            </a:r>
          </a:p>
          <a:p>
            <a:r>
              <a:rPr lang="en-US" sz="2800" dirty="0" smtClean="0">
                <a:latin typeface="Narkisim" panose="020E0502050101010101" pitchFamily="34" charset="-79"/>
                <a:cs typeface="Narkisim" panose="020E0502050101010101" pitchFamily="34" charset="-79"/>
              </a:rPr>
              <a:t>S </a:t>
            </a:r>
            <a:r>
              <a:rPr lang="en-US" sz="2800" dirty="0">
                <a:latin typeface="Narkisim" panose="020E0502050101010101" pitchFamily="34" charset="-79"/>
                <a:cs typeface="Narkisim" panose="020E0502050101010101" pitchFamily="34" charset="-79"/>
              </a:rPr>
              <a:t>(</a:t>
            </a:r>
            <a:r>
              <a:rPr lang="en-US" sz="2800" dirty="0" err="1" smtClean="0">
                <a:latin typeface="Narkisim" panose="020E0502050101010101" pitchFamily="34" charset="-79"/>
                <a:cs typeface="Narkisim" panose="020E0502050101010101" pitchFamily="34" charset="-79"/>
              </a:rPr>
              <a:t>steatosis</a:t>
            </a:r>
            <a:r>
              <a:rPr lang="en-US" sz="2800" dirty="0" smtClean="0">
                <a:latin typeface="Narkisim" panose="020E0502050101010101" pitchFamily="34" charset="-79"/>
                <a:cs typeface="Narkisim" panose="020E0502050101010101" pitchFamily="34" charset="-79"/>
              </a:rPr>
              <a:t>=14)</a:t>
            </a:r>
          </a:p>
          <a:p>
            <a:r>
              <a:rPr lang="en-US" sz="2800" dirty="0" smtClean="0">
                <a:latin typeface="Narkisim" panose="020E0502050101010101" pitchFamily="34" charset="-79"/>
                <a:cs typeface="Narkisim" panose="020E0502050101010101" pitchFamily="34" charset="-79"/>
              </a:rPr>
              <a:t>N </a:t>
            </a:r>
            <a:r>
              <a:rPr lang="en-US" sz="2800" dirty="0">
                <a:latin typeface="Narkisim" panose="020E0502050101010101" pitchFamily="34" charset="-79"/>
                <a:cs typeface="Narkisim" panose="020E0502050101010101" pitchFamily="34" charset="-79"/>
              </a:rPr>
              <a:t>(</a:t>
            </a:r>
            <a:r>
              <a:rPr lang="en-US" sz="2800" dirty="0" err="1">
                <a:latin typeface="Narkisim" panose="020E0502050101010101" pitchFamily="34" charset="-79"/>
                <a:cs typeface="Narkisim" panose="020E0502050101010101" pitchFamily="34" charset="-79"/>
              </a:rPr>
              <a:t>nash</a:t>
            </a:r>
            <a:r>
              <a:rPr lang="en-US" sz="2800" dirty="0">
                <a:latin typeface="Narkisim" panose="020E0502050101010101" pitchFamily="34" charset="-79"/>
                <a:cs typeface="Narkisim" panose="020E0502050101010101" pitchFamily="34" charset="-79"/>
              </a:rPr>
              <a:t>=18)</a:t>
            </a:r>
            <a:endParaRPr lang="en-US" sz="3200" b="1" dirty="0">
              <a:latin typeface="Narkisim" panose="020E0502050101010101" pitchFamily="34" charset="-79"/>
              <a:cs typeface="Narkisim" panose="020E0502050101010101" pitchFamily="34" charset="-79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826242" y="135310"/>
            <a:ext cx="21948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latin typeface="Narkisim" panose="020E0502050101010101" pitchFamily="34" charset="-79"/>
                <a:cs typeface="Narkisim" panose="020E0502050101010101" pitchFamily="34" charset="-79"/>
              </a:rPr>
              <a:t>Aug 08 ,2013</a:t>
            </a:r>
            <a:endParaRPr lang="en-US" sz="3600" b="1" dirty="0">
              <a:latin typeface="Narkisim" panose="020E0502050101010101" pitchFamily="34" charset="-79"/>
              <a:cs typeface="Narkisim" panose="020E0502050101010101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034460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מלבן 3"/>
          <p:cNvSpPr/>
          <p:nvPr/>
        </p:nvSpPr>
        <p:spPr>
          <a:xfrm>
            <a:off x="-170917" y="410536"/>
            <a:ext cx="1081043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tabLst>
                <a:tab pos="914400" algn="l"/>
              </a:tabLst>
            </a:pPr>
            <a:r>
              <a:rPr lang="en-US" sz="2800" b="1" dirty="0" smtClean="0">
                <a:solidFill>
                  <a:srgbClr val="0E101A"/>
                </a:solidFill>
                <a:effectLst/>
                <a:latin typeface="Narkisim" panose="020E0502050101010101" pitchFamily="34" charset="-79"/>
                <a:ea typeface="Times New Roman" panose="02020603050405020304" pitchFamily="18" charset="0"/>
                <a:cs typeface="Narkisim" panose="020E0502050101010101" pitchFamily="34" charset="-79"/>
              </a:rPr>
              <a:t>Clustering using k-nearest neighbors algorithm (k=20) into </a:t>
            </a:r>
            <a:r>
              <a:rPr lang="en-US" sz="2800" b="1" dirty="0" smtClean="0">
                <a:solidFill>
                  <a:srgbClr val="0E101A"/>
                </a:solidFill>
                <a:effectLst/>
                <a:latin typeface="Narkisim" panose="020E0502050101010101" pitchFamily="34" charset="-79"/>
                <a:ea typeface="Times New Roman" panose="02020603050405020304" pitchFamily="18" charset="0"/>
                <a:cs typeface="Narkisim" panose="020E0502050101010101" pitchFamily="34" charset="-79"/>
              </a:rPr>
              <a:t>3 </a:t>
            </a:r>
            <a:r>
              <a:rPr lang="en-US" sz="2800" b="1" dirty="0" smtClean="0">
                <a:solidFill>
                  <a:srgbClr val="0E101A"/>
                </a:solidFill>
                <a:effectLst/>
                <a:latin typeface="Narkisim" panose="020E0502050101010101" pitchFamily="34" charset="-79"/>
                <a:ea typeface="Times New Roman" panose="02020603050405020304" pitchFamily="18" charset="0"/>
                <a:cs typeface="Narkisim" panose="020E0502050101010101" pitchFamily="34" charset="-79"/>
              </a:rPr>
              <a:t>groups</a:t>
            </a:r>
            <a:endParaRPr lang="en-US" sz="2800" b="1" dirty="0">
              <a:latin typeface="Narkisim" panose="020E0502050101010101" pitchFamily="34" charset="-79"/>
              <a:ea typeface="Times New Roman" panose="02020603050405020304" pitchFamily="18" charset="0"/>
              <a:cs typeface="Narkisim" panose="020E0502050101010101" pitchFamily="34" charset="-79"/>
            </a:endParaRPr>
          </a:p>
        </p:txBody>
      </p:sp>
      <p:pic>
        <p:nvPicPr>
          <p:cNvPr id="5" name="תמונה 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4438" y="1321437"/>
            <a:ext cx="8117347" cy="4952758"/>
          </a:xfrm>
          <a:prstGeom prst="rect">
            <a:avLst/>
          </a:prstGeom>
        </p:spPr>
      </p:pic>
      <p:sp>
        <p:nvSpPr>
          <p:cNvPr id="6" name="אליפסה 5"/>
          <p:cNvSpPr/>
          <p:nvPr/>
        </p:nvSpPr>
        <p:spPr>
          <a:xfrm>
            <a:off x="2674832" y="3418316"/>
            <a:ext cx="1153682" cy="1153682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אליפסה 6"/>
          <p:cNvSpPr/>
          <p:nvPr/>
        </p:nvSpPr>
        <p:spPr>
          <a:xfrm>
            <a:off x="6229883" y="1444239"/>
            <a:ext cx="1350235" cy="1350235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מלבן 7"/>
          <p:cNvSpPr/>
          <p:nvPr/>
        </p:nvSpPr>
        <p:spPr>
          <a:xfrm>
            <a:off x="1702883" y="6155797"/>
            <a:ext cx="84204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>
                <a:latin typeface="Narkisim" panose="020E0502050101010101" pitchFamily="34" charset="-79"/>
                <a:cs typeface="Narkisim" panose="020E0502050101010101" pitchFamily="34" charset="-79"/>
              </a:rPr>
              <a:t>Self-</a:t>
            </a:r>
            <a:r>
              <a:rPr lang="en-US" sz="2400" b="1" dirty="0" err="1">
                <a:latin typeface="Narkisim" panose="020E0502050101010101" pitchFamily="34" charset="-79"/>
                <a:cs typeface="Narkisim" panose="020E0502050101010101" pitchFamily="34" charset="-79"/>
              </a:rPr>
              <a:t>clusterization</a:t>
            </a:r>
            <a:r>
              <a:rPr lang="en-US" sz="2400" b="1" dirty="0">
                <a:latin typeface="Narkisim" panose="020E0502050101010101" pitchFamily="34" charset="-79"/>
                <a:cs typeface="Narkisim" panose="020E0502050101010101" pitchFamily="34" charset="-79"/>
              </a:rPr>
              <a:t> of the data is different from that of the pathology</a:t>
            </a:r>
          </a:p>
        </p:txBody>
      </p:sp>
    </p:spTree>
    <p:extLst>
      <p:ext uri="{BB962C8B-B14F-4D97-AF65-F5344CB8AC3E}">
        <p14:creationId xmlns:p14="http://schemas.microsoft.com/office/powerpoint/2010/main" val="3007088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מלבן 3"/>
          <p:cNvSpPr/>
          <p:nvPr/>
        </p:nvSpPr>
        <p:spPr>
          <a:xfrm>
            <a:off x="-170917" y="376352"/>
            <a:ext cx="1081043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tabLst>
                <a:tab pos="914400" algn="l"/>
              </a:tabLst>
            </a:pPr>
            <a:r>
              <a:rPr lang="en-US" sz="2800" b="1" dirty="0" smtClean="0">
                <a:solidFill>
                  <a:srgbClr val="0E101A"/>
                </a:solidFill>
                <a:latin typeface="Narkisim" panose="020E0502050101010101" pitchFamily="34" charset="-79"/>
                <a:ea typeface="Times New Roman" panose="02020603050405020304" pitchFamily="18" charset="0"/>
                <a:cs typeface="Narkisim" panose="020E0502050101010101" pitchFamily="34" charset="-79"/>
              </a:rPr>
              <a:t>Ridge plot of the 10 </a:t>
            </a:r>
            <a:r>
              <a:rPr lang="en-US" sz="2800" b="1" dirty="0">
                <a:solidFill>
                  <a:srgbClr val="0E101A"/>
                </a:solidFill>
                <a:latin typeface="Narkisim" panose="020E0502050101010101" pitchFamily="34" charset="-79"/>
                <a:ea typeface="Times New Roman" panose="02020603050405020304" pitchFamily="18" charset="0"/>
                <a:cs typeface="Narkisim" panose="020E0502050101010101" pitchFamily="34" charset="-79"/>
              </a:rPr>
              <a:t>most highly variable </a:t>
            </a:r>
            <a:r>
              <a:rPr lang="en-US" sz="2800" b="1" dirty="0" smtClean="0">
                <a:solidFill>
                  <a:srgbClr val="0E101A"/>
                </a:solidFill>
                <a:latin typeface="Narkisim" panose="020E0502050101010101" pitchFamily="34" charset="-79"/>
                <a:ea typeface="Times New Roman" panose="02020603050405020304" pitchFamily="18" charset="0"/>
                <a:cs typeface="Narkisim" panose="020E0502050101010101" pitchFamily="34" charset="-79"/>
              </a:rPr>
              <a:t>genes according to clusters</a:t>
            </a:r>
            <a:endParaRPr lang="en-US" sz="2800" b="1" dirty="0">
              <a:latin typeface="Narkisim" panose="020E0502050101010101" pitchFamily="34" charset="-79"/>
              <a:ea typeface="Times New Roman" panose="02020603050405020304" pitchFamily="18" charset="0"/>
              <a:cs typeface="Narkisim" panose="020E0502050101010101" pitchFamily="34" charset="-79"/>
            </a:endParaRPr>
          </a:p>
        </p:txBody>
      </p:sp>
      <p:pic>
        <p:nvPicPr>
          <p:cNvPr id="5" name="תמונה 4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436"/>
          <a:stretch/>
        </p:blipFill>
        <p:spPr>
          <a:xfrm>
            <a:off x="402059" y="959394"/>
            <a:ext cx="5315078" cy="5540266"/>
          </a:xfrm>
          <a:prstGeom prst="rect">
            <a:avLst/>
          </a:prstGeom>
        </p:spPr>
      </p:pic>
      <p:pic>
        <p:nvPicPr>
          <p:cNvPr id="6" name="תמונה 5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208"/>
          <a:stretch/>
        </p:blipFill>
        <p:spPr>
          <a:xfrm>
            <a:off x="5819890" y="959394"/>
            <a:ext cx="5629594" cy="3920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562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19643" y="135310"/>
            <a:ext cx="76097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latin typeface="Narkisim" panose="020E0502050101010101" pitchFamily="34" charset="-79"/>
                <a:cs typeface="Narkisim" panose="020E0502050101010101" pitchFamily="34" charset="-79"/>
              </a:rPr>
              <a:t>P53 expression </a:t>
            </a:r>
            <a:r>
              <a:rPr lang="en-US" sz="3200" b="1" dirty="0" smtClean="0">
                <a:latin typeface="Narkisim" panose="020E0502050101010101" pitchFamily="34" charset="-79"/>
                <a:cs typeface="Narkisim" panose="020E0502050101010101" pitchFamily="34" charset="-79"/>
              </a:rPr>
              <a:t>levels according to fibrosis stage</a:t>
            </a:r>
            <a:endParaRPr lang="en-US" sz="3600" b="1" dirty="0">
              <a:latin typeface="Narkisim" panose="020E0502050101010101" pitchFamily="34" charset="-79"/>
              <a:cs typeface="Narkisim" panose="020E0502050101010101" pitchFamily="34" charset="-79"/>
            </a:endParaRPr>
          </a:p>
        </p:txBody>
      </p:sp>
      <p:pic>
        <p:nvPicPr>
          <p:cNvPr id="5" name="תמונה 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190" y="1019187"/>
            <a:ext cx="8722176" cy="5321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757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19643" y="135310"/>
            <a:ext cx="70535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latin typeface="Narkisim" panose="020E0502050101010101" pitchFamily="34" charset="-79"/>
                <a:cs typeface="Narkisim" panose="020E0502050101010101" pitchFamily="34" charset="-79"/>
              </a:rPr>
              <a:t>P53 expression </a:t>
            </a:r>
            <a:r>
              <a:rPr lang="en-US" sz="3200" b="1" dirty="0" smtClean="0">
                <a:latin typeface="Narkisim" panose="020E0502050101010101" pitchFamily="34" charset="-79"/>
                <a:cs typeface="Narkisim" panose="020E0502050101010101" pitchFamily="34" charset="-79"/>
              </a:rPr>
              <a:t>levels according to </a:t>
            </a:r>
            <a:r>
              <a:rPr lang="en-US" sz="3200" b="1" dirty="0" err="1" smtClean="0">
                <a:latin typeface="Narkisim" panose="020E0502050101010101" pitchFamily="34" charset="-79"/>
                <a:cs typeface="Narkisim" panose="020E0502050101010101" pitchFamily="34" charset="-79"/>
              </a:rPr>
              <a:t>nas</a:t>
            </a:r>
            <a:r>
              <a:rPr lang="en-US" sz="3200" b="1" dirty="0" smtClean="0">
                <a:latin typeface="Narkisim" panose="020E0502050101010101" pitchFamily="34" charset="-79"/>
                <a:cs typeface="Narkisim" panose="020E0502050101010101" pitchFamily="34" charset="-79"/>
              </a:rPr>
              <a:t> score</a:t>
            </a:r>
            <a:endParaRPr lang="en-US" sz="3600" b="1" dirty="0">
              <a:latin typeface="Narkisim" panose="020E0502050101010101" pitchFamily="34" charset="-79"/>
              <a:cs typeface="Narkisim" panose="020E0502050101010101" pitchFamily="34" charset="-79"/>
            </a:endParaRPr>
          </a:p>
        </p:txBody>
      </p:sp>
      <p:pic>
        <p:nvPicPr>
          <p:cNvPr id="2" name="תמונה 1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8181" y="942272"/>
            <a:ext cx="9156368" cy="5586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467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19643" y="135310"/>
            <a:ext cx="28504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latin typeface="Narkisim" panose="020E0502050101010101" pitchFamily="34" charset="-79"/>
                <a:cs typeface="Narkisim" panose="020E0502050101010101" pitchFamily="34" charset="-79"/>
              </a:rPr>
              <a:t>Series GSE</a:t>
            </a:r>
            <a:r>
              <a:rPr lang="en-US" sz="3600" b="1" dirty="0" smtClean="0">
                <a:latin typeface="Narkisim" panose="020E0502050101010101" pitchFamily="34" charset="-79"/>
                <a:cs typeface="Narkisim" panose="020E0502050101010101" pitchFamily="34" charset="-79"/>
              </a:rPr>
              <a:t>48452</a:t>
            </a:r>
            <a:endParaRPr lang="en-US" sz="3600" b="1" dirty="0">
              <a:latin typeface="Narkisim" panose="020E0502050101010101" pitchFamily="34" charset="-79"/>
              <a:cs typeface="Narkisim" panose="020E0502050101010101" pitchFamily="34" charset="-79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49848" y="3475291"/>
            <a:ext cx="102591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Narkisim" panose="020E0502050101010101" pitchFamily="34" charset="-79"/>
                <a:cs typeface="Narkisim" panose="020E0502050101010101" pitchFamily="34" charset="-79"/>
              </a:rPr>
              <a:t>Human liver biopsy of different phases from control to NASH</a:t>
            </a:r>
            <a:endParaRPr lang="en-US" sz="3600" b="1" dirty="0">
              <a:latin typeface="Narkisim" panose="020E0502050101010101" pitchFamily="34" charset="-79"/>
              <a:cs typeface="Narkisim" panose="020E0502050101010101" pitchFamily="34" charset="-79"/>
            </a:endParaRPr>
          </a:p>
        </p:txBody>
      </p:sp>
      <p:pic>
        <p:nvPicPr>
          <p:cNvPr id="6" name="תמונה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010" y="781641"/>
            <a:ext cx="10764363" cy="254650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TextBox 6"/>
          <p:cNvSpPr txBox="1"/>
          <p:nvPr/>
        </p:nvSpPr>
        <p:spPr>
          <a:xfrm>
            <a:off x="553177" y="4207215"/>
            <a:ext cx="5726248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Narkisim" panose="020E0502050101010101" pitchFamily="34" charset="-79"/>
                <a:cs typeface="Narkisim" panose="020E0502050101010101" pitchFamily="34" charset="-79"/>
              </a:rPr>
              <a:t>73 samples of human liver grouped </a:t>
            </a:r>
            <a:r>
              <a:rPr lang="en-US" sz="2800" dirty="0" smtClean="0">
                <a:latin typeface="Narkisim" panose="020E0502050101010101" pitchFamily="34" charset="-79"/>
                <a:cs typeface="Narkisim" panose="020E0502050101010101" pitchFamily="34" charset="-79"/>
              </a:rPr>
              <a:t>into:</a:t>
            </a:r>
          </a:p>
          <a:p>
            <a:r>
              <a:rPr lang="en-US" sz="2800" dirty="0" smtClean="0">
                <a:latin typeface="Narkisim" panose="020E0502050101010101" pitchFamily="34" charset="-79"/>
                <a:cs typeface="Narkisim" panose="020E0502050101010101" pitchFamily="34" charset="-79"/>
              </a:rPr>
              <a:t>C </a:t>
            </a:r>
            <a:r>
              <a:rPr lang="en-US" sz="2800" dirty="0">
                <a:latin typeface="Narkisim" panose="020E0502050101010101" pitchFamily="34" charset="-79"/>
                <a:cs typeface="Narkisim" panose="020E0502050101010101" pitchFamily="34" charset="-79"/>
              </a:rPr>
              <a:t>(control=14</a:t>
            </a:r>
            <a:r>
              <a:rPr lang="en-US" sz="2800" dirty="0" smtClean="0">
                <a:latin typeface="Narkisim" panose="020E0502050101010101" pitchFamily="34" charset="-79"/>
                <a:cs typeface="Narkisim" panose="020E0502050101010101" pitchFamily="34" charset="-79"/>
              </a:rPr>
              <a:t>)</a:t>
            </a:r>
          </a:p>
          <a:p>
            <a:r>
              <a:rPr lang="en-US" sz="2800" dirty="0" smtClean="0">
                <a:latin typeface="Narkisim" panose="020E0502050101010101" pitchFamily="34" charset="-79"/>
                <a:cs typeface="Narkisim" panose="020E0502050101010101" pitchFamily="34" charset="-79"/>
              </a:rPr>
              <a:t>H </a:t>
            </a:r>
            <a:r>
              <a:rPr lang="en-US" sz="2800" dirty="0">
                <a:latin typeface="Narkisim" panose="020E0502050101010101" pitchFamily="34" charset="-79"/>
                <a:cs typeface="Narkisim" panose="020E0502050101010101" pitchFamily="34" charset="-79"/>
              </a:rPr>
              <a:t>(healthy obese=27</a:t>
            </a:r>
            <a:r>
              <a:rPr lang="en-US" sz="2800" dirty="0" smtClean="0">
                <a:latin typeface="Narkisim" panose="020E0502050101010101" pitchFamily="34" charset="-79"/>
                <a:cs typeface="Narkisim" panose="020E0502050101010101" pitchFamily="34" charset="-79"/>
              </a:rPr>
              <a:t>)</a:t>
            </a:r>
          </a:p>
          <a:p>
            <a:r>
              <a:rPr lang="en-US" sz="2800" dirty="0" smtClean="0">
                <a:latin typeface="Narkisim" panose="020E0502050101010101" pitchFamily="34" charset="-79"/>
                <a:cs typeface="Narkisim" panose="020E0502050101010101" pitchFamily="34" charset="-79"/>
              </a:rPr>
              <a:t>S </a:t>
            </a:r>
            <a:r>
              <a:rPr lang="en-US" sz="2800" dirty="0">
                <a:latin typeface="Narkisim" panose="020E0502050101010101" pitchFamily="34" charset="-79"/>
                <a:cs typeface="Narkisim" panose="020E0502050101010101" pitchFamily="34" charset="-79"/>
              </a:rPr>
              <a:t>(</a:t>
            </a:r>
            <a:r>
              <a:rPr lang="en-US" sz="2800" dirty="0" err="1" smtClean="0">
                <a:latin typeface="Narkisim" panose="020E0502050101010101" pitchFamily="34" charset="-79"/>
                <a:cs typeface="Narkisim" panose="020E0502050101010101" pitchFamily="34" charset="-79"/>
              </a:rPr>
              <a:t>steatosis</a:t>
            </a:r>
            <a:r>
              <a:rPr lang="en-US" sz="2800" dirty="0" smtClean="0">
                <a:latin typeface="Narkisim" panose="020E0502050101010101" pitchFamily="34" charset="-79"/>
                <a:cs typeface="Narkisim" panose="020E0502050101010101" pitchFamily="34" charset="-79"/>
              </a:rPr>
              <a:t>=14)</a:t>
            </a:r>
          </a:p>
          <a:p>
            <a:r>
              <a:rPr lang="en-US" sz="2800" dirty="0" smtClean="0">
                <a:latin typeface="Narkisim" panose="020E0502050101010101" pitchFamily="34" charset="-79"/>
                <a:cs typeface="Narkisim" panose="020E0502050101010101" pitchFamily="34" charset="-79"/>
              </a:rPr>
              <a:t>N </a:t>
            </a:r>
            <a:r>
              <a:rPr lang="en-US" sz="2800" dirty="0">
                <a:latin typeface="Narkisim" panose="020E0502050101010101" pitchFamily="34" charset="-79"/>
                <a:cs typeface="Narkisim" panose="020E0502050101010101" pitchFamily="34" charset="-79"/>
              </a:rPr>
              <a:t>(</a:t>
            </a:r>
            <a:r>
              <a:rPr lang="en-US" sz="2800" dirty="0" err="1">
                <a:latin typeface="Narkisim" panose="020E0502050101010101" pitchFamily="34" charset="-79"/>
                <a:cs typeface="Narkisim" panose="020E0502050101010101" pitchFamily="34" charset="-79"/>
              </a:rPr>
              <a:t>nash</a:t>
            </a:r>
            <a:r>
              <a:rPr lang="en-US" sz="2800" dirty="0">
                <a:latin typeface="Narkisim" panose="020E0502050101010101" pitchFamily="34" charset="-79"/>
                <a:cs typeface="Narkisim" panose="020E0502050101010101" pitchFamily="34" charset="-79"/>
              </a:rPr>
              <a:t>=18)</a:t>
            </a:r>
            <a:endParaRPr lang="en-US" sz="3200" b="1" dirty="0">
              <a:latin typeface="Narkisim" panose="020E0502050101010101" pitchFamily="34" charset="-79"/>
              <a:cs typeface="Narkisim" panose="020E0502050101010101" pitchFamily="34" charset="-79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826242" y="135310"/>
            <a:ext cx="21948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latin typeface="Narkisim" panose="020E0502050101010101" pitchFamily="34" charset="-79"/>
                <a:cs typeface="Narkisim" panose="020E0502050101010101" pitchFamily="34" charset="-79"/>
              </a:rPr>
              <a:t>Aug 08 ,2013</a:t>
            </a:r>
            <a:endParaRPr lang="en-US" sz="3600" b="1" dirty="0">
              <a:latin typeface="Narkisim" panose="020E0502050101010101" pitchFamily="34" charset="-79"/>
              <a:cs typeface="Narkisim" panose="020E0502050101010101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862550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19643" y="135310"/>
            <a:ext cx="61446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latin typeface="Narkisim" panose="020E0502050101010101" pitchFamily="34" charset="-79"/>
                <a:cs typeface="Narkisim" panose="020E0502050101010101" pitchFamily="34" charset="-79"/>
              </a:rPr>
              <a:t>P53 expression </a:t>
            </a:r>
            <a:r>
              <a:rPr lang="en-US" sz="3200" b="1" dirty="0" smtClean="0">
                <a:latin typeface="Narkisim" panose="020E0502050101010101" pitchFamily="34" charset="-79"/>
                <a:cs typeface="Narkisim" panose="020E0502050101010101" pitchFamily="34" charset="-79"/>
              </a:rPr>
              <a:t>levels according to </a:t>
            </a:r>
            <a:r>
              <a:rPr lang="en-US" sz="3200" b="1" dirty="0" smtClean="0">
                <a:latin typeface="Narkisim" panose="020E0502050101010101" pitchFamily="34" charset="-79"/>
                <a:cs typeface="Narkisim" panose="020E0502050101010101" pitchFamily="34" charset="-79"/>
              </a:rPr>
              <a:t>age</a:t>
            </a:r>
            <a:endParaRPr lang="en-US" sz="3600" b="1" dirty="0">
              <a:latin typeface="Narkisim" panose="020E0502050101010101" pitchFamily="34" charset="-79"/>
              <a:cs typeface="Narkisim" panose="020E0502050101010101" pitchFamily="34" charset="-79"/>
            </a:endParaRPr>
          </a:p>
        </p:txBody>
      </p:sp>
      <p:pic>
        <p:nvPicPr>
          <p:cNvPr id="3" name="תמונה 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9456" y="942272"/>
            <a:ext cx="9156369" cy="5586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750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19643" y="135310"/>
            <a:ext cx="30812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latin typeface="Narkisim" panose="020E0502050101010101" pitchFamily="34" charset="-79"/>
                <a:cs typeface="Narkisim" panose="020E0502050101010101" pitchFamily="34" charset="-79"/>
              </a:rPr>
              <a:t>EGR1 target genes</a:t>
            </a:r>
            <a:endParaRPr lang="en-US" sz="3600" b="1" dirty="0">
              <a:latin typeface="Narkisim" panose="020E0502050101010101" pitchFamily="34" charset="-79"/>
              <a:cs typeface="Narkisim" panose="020E0502050101010101" pitchFamily="34" charset="-79"/>
            </a:endParaRPr>
          </a:p>
        </p:txBody>
      </p:sp>
      <p:pic>
        <p:nvPicPr>
          <p:cNvPr id="2" name="תמונה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333" y="720085"/>
            <a:ext cx="9352451" cy="372038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" name="תמונה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6533" y="1476223"/>
            <a:ext cx="9130122" cy="372038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תמונה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1901" y="2232361"/>
            <a:ext cx="9160807" cy="372038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" name="TextBox 7"/>
          <p:cNvSpPr txBox="1"/>
          <p:nvPr/>
        </p:nvSpPr>
        <p:spPr>
          <a:xfrm>
            <a:off x="8464694" y="99481"/>
            <a:ext cx="36824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err="1" smtClean="0">
                <a:latin typeface="Narkisim" panose="020E0502050101010101" pitchFamily="34" charset="-79"/>
                <a:cs typeface="Narkisim" panose="020E0502050101010101" pitchFamily="34" charset="-79"/>
              </a:rPr>
              <a:t>Harmonizome</a:t>
            </a:r>
            <a:r>
              <a:rPr lang="en-US" sz="3200" b="1" dirty="0" smtClean="0">
                <a:latin typeface="Narkisim" panose="020E0502050101010101" pitchFamily="34" charset="-79"/>
                <a:cs typeface="Narkisim" panose="020E0502050101010101" pitchFamily="34" charset="-79"/>
              </a:rPr>
              <a:t> website</a:t>
            </a:r>
            <a:endParaRPr lang="en-US" sz="3600" b="1" dirty="0">
              <a:latin typeface="Narkisim" panose="020E0502050101010101" pitchFamily="34" charset="-79"/>
              <a:cs typeface="Narkisim" panose="020E0502050101010101" pitchFamily="34" charset="-79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43075" y="5536251"/>
            <a:ext cx="29578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latin typeface="Narkisim" panose="020E0502050101010101" pitchFamily="34" charset="-79"/>
                <a:cs typeface="Narkisim" panose="020E0502050101010101" pitchFamily="34" charset="-79"/>
              </a:rPr>
              <a:t>2,234 target genes</a:t>
            </a:r>
            <a:endParaRPr lang="en-US" sz="3600" b="1" dirty="0">
              <a:latin typeface="Narkisim" panose="020E0502050101010101" pitchFamily="34" charset="-79"/>
              <a:cs typeface="Narkisim" panose="020E0502050101010101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906959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19643" y="135310"/>
            <a:ext cx="28504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latin typeface="Narkisim" panose="020E0502050101010101" pitchFamily="34" charset="-79"/>
                <a:cs typeface="Narkisim" panose="020E0502050101010101" pitchFamily="34" charset="-79"/>
              </a:rPr>
              <a:t>Series GSE</a:t>
            </a:r>
            <a:r>
              <a:rPr lang="en-US" sz="3600" b="1" dirty="0" smtClean="0">
                <a:latin typeface="Narkisim" panose="020E0502050101010101" pitchFamily="34" charset="-79"/>
                <a:cs typeface="Narkisim" panose="020E0502050101010101" pitchFamily="34" charset="-79"/>
              </a:rPr>
              <a:t>48452</a:t>
            </a:r>
            <a:endParaRPr lang="en-US" sz="3600" b="1" dirty="0">
              <a:latin typeface="Narkisim" panose="020E0502050101010101" pitchFamily="34" charset="-79"/>
              <a:cs typeface="Narkisim" panose="020E0502050101010101" pitchFamily="34" charset="-79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49848" y="3475291"/>
            <a:ext cx="102591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Narkisim" panose="020E0502050101010101" pitchFamily="34" charset="-79"/>
                <a:cs typeface="Narkisim" panose="020E0502050101010101" pitchFamily="34" charset="-79"/>
              </a:rPr>
              <a:t>Human liver biopsy of different phases from control to NASH</a:t>
            </a:r>
            <a:endParaRPr lang="en-US" sz="3600" b="1" dirty="0">
              <a:latin typeface="Narkisim" panose="020E0502050101010101" pitchFamily="34" charset="-79"/>
              <a:cs typeface="Narkisim" panose="020E0502050101010101" pitchFamily="34" charset="-79"/>
            </a:endParaRPr>
          </a:p>
        </p:txBody>
      </p:sp>
      <p:pic>
        <p:nvPicPr>
          <p:cNvPr id="6" name="תמונה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010" y="781641"/>
            <a:ext cx="10764363" cy="254650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TextBox 6"/>
          <p:cNvSpPr txBox="1"/>
          <p:nvPr/>
        </p:nvSpPr>
        <p:spPr>
          <a:xfrm>
            <a:off x="553177" y="4207215"/>
            <a:ext cx="5726248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Narkisim" panose="020E0502050101010101" pitchFamily="34" charset="-79"/>
                <a:cs typeface="Narkisim" panose="020E0502050101010101" pitchFamily="34" charset="-79"/>
              </a:rPr>
              <a:t>73 samples of human liver grouped </a:t>
            </a:r>
            <a:r>
              <a:rPr lang="en-US" sz="2800" dirty="0" smtClean="0">
                <a:latin typeface="Narkisim" panose="020E0502050101010101" pitchFamily="34" charset="-79"/>
                <a:cs typeface="Narkisim" panose="020E0502050101010101" pitchFamily="34" charset="-79"/>
              </a:rPr>
              <a:t>into:</a:t>
            </a:r>
          </a:p>
          <a:p>
            <a:r>
              <a:rPr lang="en-US" sz="2800" dirty="0" smtClean="0">
                <a:latin typeface="Narkisim" panose="020E0502050101010101" pitchFamily="34" charset="-79"/>
                <a:cs typeface="Narkisim" panose="020E0502050101010101" pitchFamily="34" charset="-79"/>
              </a:rPr>
              <a:t>C </a:t>
            </a:r>
            <a:r>
              <a:rPr lang="en-US" sz="2800" dirty="0">
                <a:latin typeface="Narkisim" panose="020E0502050101010101" pitchFamily="34" charset="-79"/>
                <a:cs typeface="Narkisim" panose="020E0502050101010101" pitchFamily="34" charset="-79"/>
              </a:rPr>
              <a:t>(control=14</a:t>
            </a:r>
            <a:r>
              <a:rPr lang="en-US" sz="2800" dirty="0" smtClean="0">
                <a:latin typeface="Narkisim" panose="020E0502050101010101" pitchFamily="34" charset="-79"/>
                <a:cs typeface="Narkisim" panose="020E0502050101010101" pitchFamily="34" charset="-79"/>
              </a:rPr>
              <a:t>)</a:t>
            </a:r>
          </a:p>
          <a:p>
            <a:r>
              <a:rPr lang="en-US" sz="2800" dirty="0" smtClean="0">
                <a:latin typeface="Narkisim" panose="020E0502050101010101" pitchFamily="34" charset="-79"/>
                <a:cs typeface="Narkisim" panose="020E0502050101010101" pitchFamily="34" charset="-79"/>
              </a:rPr>
              <a:t>H </a:t>
            </a:r>
            <a:r>
              <a:rPr lang="en-US" sz="2800" dirty="0">
                <a:latin typeface="Narkisim" panose="020E0502050101010101" pitchFamily="34" charset="-79"/>
                <a:cs typeface="Narkisim" panose="020E0502050101010101" pitchFamily="34" charset="-79"/>
              </a:rPr>
              <a:t>(healthy obese=27</a:t>
            </a:r>
            <a:r>
              <a:rPr lang="en-US" sz="2800" dirty="0" smtClean="0">
                <a:latin typeface="Narkisim" panose="020E0502050101010101" pitchFamily="34" charset="-79"/>
                <a:cs typeface="Narkisim" panose="020E0502050101010101" pitchFamily="34" charset="-79"/>
              </a:rPr>
              <a:t>)</a:t>
            </a:r>
          </a:p>
          <a:p>
            <a:r>
              <a:rPr lang="en-US" sz="2800" dirty="0" smtClean="0">
                <a:latin typeface="Narkisim" panose="020E0502050101010101" pitchFamily="34" charset="-79"/>
                <a:cs typeface="Narkisim" panose="020E0502050101010101" pitchFamily="34" charset="-79"/>
              </a:rPr>
              <a:t>S </a:t>
            </a:r>
            <a:r>
              <a:rPr lang="en-US" sz="2800" dirty="0">
                <a:latin typeface="Narkisim" panose="020E0502050101010101" pitchFamily="34" charset="-79"/>
                <a:cs typeface="Narkisim" panose="020E0502050101010101" pitchFamily="34" charset="-79"/>
              </a:rPr>
              <a:t>(</a:t>
            </a:r>
            <a:r>
              <a:rPr lang="en-US" sz="2800" dirty="0" err="1" smtClean="0">
                <a:latin typeface="Narkisim" panose="020E0502050101010101" pitchFamily="34" charset="-79"/>
                <a:cs typeface="Narkisim" panose="020E0502050101010101" pitchFamily="34" charset="-79"/>
              </a:rPr>
              <a:t>steatosis</a:t>
            </a:r>
            <a:r>
              <a:rPr lang="en-US" sz="2800" dirty="0" smtClean="0">
                <a:latin typeface="Narkisim" panose="020E0502050101010101" pitchFamily="34" charset="-79"/>
                <a:cs typeface="Narkisim" panose="020E0502050101010101" pitchFamily="34" charset="-79"/>
              </a:rPr>
              <a:t>=14)</a:t>
            </a:r>
          </a:p>
          <a:p>
            <a:r>
              <a:rPr lang="en-US" sz="2800" dirty="0" smtClean="0">
                <a:latin typeface="Narkisim" panose="020E0502050101010101" pitchFamily="34" charset="-79"/>
                <a:cs typeface="Narkisim" panose="020E0502050101010101" pitchFamily="34" charset="-79"/>
              </a:rPr>
              <a:t>N </a:t>
            </a:r>
            <a:r>
              <a:rPr lang="en-US" sz="2800" dirty="0">
                <a:latin typeface="Narkisim" panose="020E0502050101010101" pitchFamily="34" charset="-79"/>
                <a:cs typeface="Narkisim" panose="020E0502050101010101" pitchFamily="34" charset="-79"/>
              </a:rPr>
              <a:t>(</a:t>
            </a:r>
            <a:r>
              <a:rPr lang="en-US" sz="2800" dirty="0" err="1">
                <a:latin typeface="Narkisim" panose="020E0502050101010101" pitchFamily="34" charset="-79"/>
                <a:cs typeface="Narkisim" panose="020E0502050101010101" pitchFamily="34" charset="-79"/>
              </a:rPr>
              <a:t>nash</a:t>
            </a:r>
            <a:r>
              <a:rPr lang="en-US" sz="2800" dirty="0">
                <a:latin typeface="Narkisim" panose="020E0502050101010101" pitchFamily="34" charset="-79"/>
                <a:cs typeface="Narkisim" panose="020E0502050101010101" pitchFamily="34" charset="-79"/>
              </a:rPr>
              <a:t>=18)</a:t>
            </a:r>
            <a:endParaRPr lang="en-US" sz="3200" b="1" dirty="0">
              <a:latin typeface="Narkisim" panose="020E0502050101010101" pitchFamily="34" charset="-79"/>
              <a:cs typeface="Narkisim" panose="020E0502050101010101" pitchFamily="34" charset="-79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826242" y="135310"/>
            <a:ext cx="21948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latin typeface="Narkisim" panose="020E0502050101010101" pitchFamily="34" charset="-79"/>
                <a:cs typeface="Narkisim" panose="020E0502050101010101" pitchFamily="34" charset="-79"/>
              </a:rPr>
              <a:t>Aug 08 ,2013</a:t>
            </a:r>
            <a:endParaRPr lang="en-US" sz="3600" b="1" dirty="0">
              <a:latin typeface="Narkisim" panose="020E0502050101010101" pitchFamily="34" charset="-79"/>
              <a:cs typeface="Narkisim" panose="020E0502050101010101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651542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תמונה 1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7307" y="1068752"/>
            <a:ext cx="8556032" cy="5220420"/>
          </a:xfrm>
          <a:prstGeom prst="rect">
            <a:avLst/>
          </a:prstGeom>
        </p:spPr>
      </p:pic>
      <p:sp>
        <p:nvSpPr>
          <p:cNvPr id="4" name="מלבן 3"/>
          <p:cNvSpPr/>
          <p:nvPr/>
        </p:nvSpPr>
        <p:spPr>
          <a:xfrm>
            <a:off x="-170917" y="410536"/>
            <a:ext cx="1081043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tabLst>
                <a:tab pos="914400" algn="l"/>
              </a:tabLst>
            </a:pPr>
            <a:r>
              <a:rPr lang="en-US" sz="2800" b="1" dirty="0" smtClean="0">
                <a:solidFill>
                  <a:srgbClr val="0E101A"/>
                </a:solidFill>
                <a:effectLst/>
                <a:latin typeface="Narkisim" panose="020E0502050101010101" pitchFamily="34" charset="-79"/>
                <a:ea typeface="Times New Roman" panose="02020603050405020304" pitchFamily="18" charset="0"/>
                <a:cs typeface="Narkisim" panose="020E0502050101010101" pitchFamily="34" charset="-79"/>
              </a:rPr>
              <a:t>Clustering using k-nearest neighbors algorithm (</a:t>
            </a:r>
            <a:r>
              <a:rPr lang="en-US" sz="2800" b="1" dirty="0" smtClean="0">
                <a:solidFill>
                  <a:srgbClr val="0E101A"/>
                </a:solidFill>
                <a:effectLst/>
                <a:latin typeface="Narkisim" panose="020E0502050101010101" pitchFamily="34" charset="-79"/>
                <a:ea typeface="Times New Roman" panose="02020603050405020304" pitchFamily="18" charset="0"/>
                <a:cs typeface="Narkisim" panose="020E0502050101010101" pitchFamily="34" charset="-79"/>
              </a:rPr>
              <a:t>k=10</a:t>
            </a:r>
            <a:r>
              <a:rPr lang="en-US" sz="2800" b="1" dirty="0" smtClean="0">
                <a:solidFill>
                  <a:srgbClr val="0E101A"/>
                </a:solidFill>
                <a:effectLst/>
                <a:latin typeface="Narkisim" panose="020E0502050101010101" pitchFamily="34" charset="-79"/>
                <a:ea typeface="Times New Roman" panose="02020603050405020304" pitchFamily="18" charset="0"/>
                <a:cs typeface="Narkisim" panose="020E0502050101010101" pitchFamily="34" charset="-79"/>
              </a:rPr>
              <a:t>) into </a:t>
            </a:r>
            <a:r>
              <a:rPr lang="en-US" sz="2800" b="1" dirty="0" smtClean="0">
                <a:solidFill>
                  <a:srgbClr val="0E101A"/>
                </a:solidFill>
                <a:effectLst/>
                <a:latin typeface="Narkisim" panose="020E0502050101010101" pitchFamily="34" charset="-79"/>
                <a:ea typeface="Times New Roman" panose="02020603050405020304" pitchFamily="18" charset="0"/>
                <a:cs typeface="Narkisim" panose="020E0502050101010101" pitchFamily="34" charset="-79"/>
              </a:rPr>
              <a:t>4 </a:t>
            </a:r>
            <a:r>
              <a:rPr lang="en-US" sz="2800" b="1" dirty="0" smtClean="0">
                <a:solidFill>
                  <a:srgbClr val="0E101A"/>
                </a:solidFill>
                <a:effectLst/>
                <a:latin typeface="Narkisim" panose="020E0502050101010101" pitchFamily="34" charset="-79"/>
                <a:ea typeface="Times New Roman" panose="02020603050405020304" pitchFamily="18" charset="0"/>
                <a:cs typeface="Narkisim" panose="020E0502050101010101" pitchFamily="34" charset="-79"/>
              </a:rPr>
              <a:t>groups</a:t>
            </a:r>
            <a:endParaRPr lang="en-US" sz="2800" b="1" dirty="0">
              <a:latin typeface="Narkisim" panose="020E0502050101010101" pitchFamily="34" charset="-79"/>
              <a:ea typeface="Times New Roman" panose="02020603050405020304" pitchFamily="18" charset="0"/>
              <a:cs typeface="Narkisim" panose="020E0502050101010101" pitchFamily="34" charset="-79"/>
            </a:endParaRPr>
          </a:p>
        </p:txBody>
      </p:sp>
      <p:sp>
        <p:nvSpPr>
          <p:cNvPr id="6" name="אליפסה 5"/>
          <p:cNvSpPr/>
          <p:nvPr/>
        </p:nvSpPr>
        <p:spPr>
          <a:xfrm>
            <a:off x="2751745" y="2615012"/>
            <a:ext cx="1153682" cy="1153682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אליפסה 6"/>
          <p:cNvSpPr/>
          <p:nvPr/>
        </p:nvSpPr>
        <p:spPr>
          <a:xfrm>
            <a:off x="6879363" y="3191853"/>
            <a:ext cx="1350235" cy="1350235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מלבן 7"/>
          <p:cNvSpPr/>
          <p:nvPr/>
        </p:nvSpPr>
        <p:spPr>
          <a:xfrm>
            <a:off x="1702883" y="6101002"/>
            <a:ext cx="84204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>
                <a:latin typeface="Narkisim" panose="020E0502050101010101" pitchFamily="34" charset="-79"/>
                <a:cs typeface="Narkisim" panose="020E0502050101010101" pitchFamily="34" charset="-79"/>
              </a:rPr>
              <a:t>Self-</a:t>
            </a:r>
            <a:r>
              <a:rPr lang="en-US" sz="2400" b="1" dirty="0" err="1">
                <a:latin typeface="Narkisim" panose="020E0502050101010101" pitchFamily="34" charset="-79"/>
                <a:cs typeface="Narkisim" panose="020E0502050101010101" pitchFamily="34" charset="-79"/>
              </a:rPr>
              <a:t>clusterization</a:t>
            </a:r>
            <a:r>
              <a:rPr lang="en-US" sz="2400" b="1" dirty="0">
                <a:latin typeface="Narkisim" panose="020E0502050101010101" pitchFamily="34" charset="-79"/>
                <a:cs typeface="Narkisim" panose="020E0502050101010101" pitchFamily="34" charset="-79"/>
              </a:rPr>
              <a:t> of the data is different from that of the pathology</a:t>
            </a:r>
          </a:p>
        </p:txBody>
      </p:sp>
    </p:spTree>
    <p:extLst>
      <p:ext uri="{BB962C8B-B14F-4D97-AF65-F5344CB8AC3E}">
        <p14:creationId xmlns:p14="http://schemas.microsoft.com/office/powerpoint/2010/main" val="3071668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מלבן 3"/>
          <p:cNvSpPr/>
          <p:nvPr/>
        </p:nvSpPr>
        <p:spPr>
          <a:xfrm>
            <a:off x="-170917" y="222526"/>
            <a:ext cx="1081043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tabLst>
                <a:tab pos="914400" algn="l"/>
              </a:tabLst>
            </a:pPr>
            <a:r>
              <a:rPr lang="en-US" sz="2800" b="1" dirty="0" smtClean="0">
                <a:solidFill>
                  <a:srgbClr val="0E101A"/>
                </a:solidFill>
                <a:latin typeface="Narkisim" panose="020E0502050101010101" pitchFamily="34" charset="-79"/>
                <a:ea typeface="Times New Roman" panose="02020603050405020304" pitchFamily="18" charset="0"/>
                <a:cs typeface="Narkisim" panose="020E0502050101010101" pitchFamily="34" charset="-79"/>
              </a:rPr>
              <a:t>Ridge plot of the 10 </a:t>
            </a:r>
            <a:r>
              <a:rPr lang="en-US" sz="2800" b="1" dirty="0">
                <a:solidFill>
                  <a:srgbClr val="0E101A"/>
                </a:solidFill>
                <a:latin typeface="Narkisim" panose="020E0502050101010101" pitchFamily="34" charset="-79"/>
                <a:ea typeface="Times New Roman" panose="02020603050405020304" pitchFamily="18" charset="0"/>
                <a:cs typeface="Narkisim" panose="020E0502050101010101" pitchFamily="34" charset="-79"/>
              </a:rPr>
              <a:t>most highly variable </a:t>
            </a:r>
            <a:r>
              <a:rPr lang="en-US" sz="2800" b="1" dirty="0" smtClean="0">
                <a:solidFill>
                  <a:srgbClr val="0E101A"/>
                </a:solidFill>
                <a:latin typeface="Narkisim" panose="020E0502050101010101" pitchFamily="34" charset="-79"/>
                <a:ea typeface="Times New Roman" panose="02020603050405020304" pitchFamily="18" charset="0"/>
                <a:cs typeface="Narkisim" panose="020E0502050101010101" pitchFamily="34" charset="-79"/>
              </a:rPr>
              <a:t>genes according to clusters</a:t>
            </a:r>
            <a:endParaRPr lang="en-US" sz="2800" b="1" dirty="0">
              <a:latin typeface="Narkisim" panose="020E0502050101010101" pitchFamily="34" charset="-79"/>
              <a:ea typeface="Times New Roman" panose="02020603050405020304" pitchFamily="18" charset="0"/>
              <a:cs typeface="Narkisim" panose="020E0502050101010101" pitchFamily="34" charset="-79"/>
            </a:endParaRPr>
          </a:p>
        </p:txBody>
      </p:sp>
      <p:pic>
        <p:nvPicPr>
          <p:cNvPr id="2" name="תמונה 1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938"/>
          <a:stretch/>
        </p:blipFill>
        <p:spPr>
          <a:xfrm>
            <a:off x="208601" y="899572"/>
            <a:ext cx="5927276" cy="5785095"/>
          </a:xfrm>
          <a:prstGeom prst="rect">
            <a:avLst/>
          </a:prstGeom>
        </p:spPr>
      </p:pic>
      <p:pic>
        <p:nvPicPr>
          <p:cNvPr id="7" name="תמונה 6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083"/>
          <a:stretch/>
        </p:blipFill>
        <p:spPr>
          <a:xfrm>
            <a:off x="6037825" y="948583"/>
            <a:ext cx="5941810" cy="3854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4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19643" y="135310"/>
            <a:ext cx="79720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latin typeface="Narkisim" panose="020E0502050101010101" pitchFamily="34" charset="-79"/>
                <a:cs typeface="Narkisim" panose="020E0502050101010101" pitchFamily="34" charset="-79"/>
              </a:rPr>
              <a:t>EGR1 expression </a:t>
            </a:r>
            <a:r>
              <a:rPr lang="en-US" sz="3200" b="1" dirty="0" smtClean="0">
                <a:latin typeface="Narkisim" panose="020E0502050101010101" pitchFamily="34" charset="-79"/>
                <a:cs typeface="Narkisim" panose="020E0502050101010101" pitchFamily="34" charset="-79"/>
              </a:rPr>
              <a:t>levels according to fibrosis stage</a:t>
            </a:r>
            <a:endParaRPr lang="en-US" sz="3600" b="1" dirty="0">
              <a:latin typeface="Narkisim" panose="020E0502050101010101" pitchFamily="34" charset="-79"/>
              <a:cs typeface="Narkisim" panose="020E0502050101010101" pitchFamily="34" charset="-79"/>
            </a:endParaRPr>
          </a:p>
        </p:txBody>
      </p:sp>
      <p:pic>
        <p:nvPicPr>
          <p:cNvPr id="2" name="תמונה 1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105" y="1012699"/>
            <a:ext cx="8632944" cy="5267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467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19643" y="135310"/>
            <a:ext cx="65069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latin typeface="Narkisim" panose="020E0502050101010101" pitchFamily="34" charset="-79"/>
                <a:cs typeface="Narkisim" panose="020E0502050101010101" pitchFamily="34" charset="-79"/>
              </a:rPr>
              <a:t>EGR1 expression </a:t>
            </a:r>
            <a:r>
              <a:rPr lang="en-US" sz="3200" b="1" dirty="0" smtClean="0">
                <a:latin typeface="Narkisim" panose="020E0502050101010101" pitchFamily="34" charset="-79"/>
                <a:cs typeface="Narkisim" panose="020E0502050101010101" pitchFamily="34" charset="-79"/>
              </a:rPr>
              <a:t>levels according to </a:t>
            </a:r>
            <a:r>
              <a:rPr lang="en-US" sz="3200" b="1" dirty="0" smtClean="0">
                <a:latin typeface="Narkisim" panose="020E0502050101010101" pitchFamily="34" charset="-79"/>
                <a:cs typeface="Narkisim" panose="020E0502050101010101" pitchFamily="34" charset="-79"/>
              </a:rPr>
              <a:t>age</a:t>
            </a:r>
            <a:endParaRPr lang="en-US" sz="3600" b="1" dirty="0">
              <a:latin typeface="Narkisim" panose="020E0502050101010101" pitchFamily="34" charset="-79"/>
              <a:cs typeface="Narkisim" panose="020E0502050101010101" pitchFamily="34" charset="-79"/>
            </a:endParaRPr>
          </a:p>
        </p:txBody>
      </p:sp>
      <p:pic>
        <p:nvPicPr>
          <p:cNvPr id="2" name="תמונה 1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2925" y="1116400"/>
            <a:ext cx="8350932" cy="5095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179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19643" y="135310"/>
            <a:ext cx="66912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latin typeface="Narkisim" panose="020E0502050101010101" pitchFamily="34" charset="-79"/>
                <a:cs typeface="Narkisim" panose="020E0502050101010101" pitchFamily="34" charset="-79"/>
              </a:rPr>
              <a:t>GDF15 expression </a:t>
            </a:r>
            <a:r>
              <a:rPr lang="en-US" sz="3200" b="1" dirty="0" smtClean="0">
                <a:latin typeface="Narkisim" panose="020E0502050101010101" pitchFamily="34" charset="-79"/>
                <a:cs typeface="Narkisim" panose="020E0502050101010101" pitchFamily="34" charset="-79"/>
              </a:rPr>
              <a:t>levels according to </a:t>
            </a:r>
            <a:r>
              <a:rPr lang="en-US" sz="3200" b="1" dirty="0" smtClean="0">
                <a:latin typeface="Narkisim" panose="020E0502050101010101" pitchFamily="34" charset="-79"/>
                <a:cs typeface="Narkisim" panose="020E0502050101010101" pitchFamily="34" charset="-79"/>
              </a:rPr>
              <a:t>age</a:t>
            </a:r>
            <a:endParaRPr lang="en-US" sz="3600" b="1" dirty="0">
              <a:latin typeface="Narkisim" panose="020E0502050101010101" pitchFamily="34" charset="-79"/>
              <a:cs typeface="Narkisim" panose="020E0502050101010101" pitchFamily="34" charset="-79"/>
            </a:endParaRPr>
          </a:p>
        </p:txBody>
      </p:sp>
      <p:pic>
        <p:nvPicPr>
          <p:cNvPr id="3" name="תמונה 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192" y="1032107"/>
            <a:ext cx="8573123" cy="5230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534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19643" y="135310"/>
            <a:ext cx="63450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latin typeface="Narkisim" panose="020E0502050101010101" pitchFamily="34" charset="-79"/>
                <a:cs typeface="Narkisim" panose="020E0502050101010101" pitchFamily="34" charset="-79"/>
              </a:rPr>
              <a:t>SIK1 expression </a:t>
            </a:r>
            <a:r>
              <a:rPr lang="en-US" sz="3200" b="1" dirty="0" smtClean="0">
                <a:latin typeface="Narkisim" panose="020E0502050101010101" pitchFamily="34" charset="-79"/>
                <a:cs typeface="Narkisim" panose="020E0502050101010101" pitchFamily="34" charset="-79"/>
              </a:rPr>
              <a:t>levels according to </a:t>
            </a:r>
            <a:r>
              <a:rPr lang="en-US" sz="3200" b="1" dirty="0" smtClean="0">
                <a:latin typeface="Narkisim" panose="020E0502050101010101" pitchFamily="34" charset="-79"/>
                <a:cs typeface="Narkisim" panose="020E0502050101010101" pitchFamily="34" charset="-79"/>
              </a:rPr>
              <a:t>age</a:t>
            </a:r>
            <a:endParaRPr lang="en-US" sz="3600" b="1" dirty="0">
              <a:latin typeface="Narkisim" panose="020E0502050101010101" pitchFamily="34" charset="-79"/>
              <a:cs typeface="Narkisim" panose="020E0502050101010101" pitchFamily="34" charset="-79"/>
            </a:endParaRPr>
          </a:p>
        </p:txBody>
      </p:sp>
      <p:pic>
        <p:nvPicPr>
          <p:cNvPr id="2" name="תמונה 1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4559" y="1062959"/>
            <a:ext cx="8564577" cy="5225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707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19643" y="135310"/>
            <a:ext cx="78101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latin typeface="Narkisim" panose="020E0502050101010101" pitchFamily="34" charset="-79"/>
                <a:cs typeface="Narkisim" panose="020E0502050101010101" pitchFamily="34" charset="-79"/>
              </a:rPr>
              <a:t>SIK1 expression </a:t>
            </a:r>
            <a:r>
              <a:rPr lang="en-US" sz="3200" b="1" dirty="0" smtClean="0">
                <a:latin typeface="Narkisim" panose="020E0502050101010101" pitchFamily="34" charset="-79"/>
                <a:cs typeface="Narkisim" panose="020E0502050101010101" pitchFamily="34" charset="-79"/>
              </a:rPr>
              <a:t>levels according to </a:t>
            </a:r>
            <a:r>
              <a:rPr lang="en-US" sz="3200" b="1" dirty="0" smtClean="0">
                <a:latin typeface="Narkisim" panose="020E0502050101010101" pitchFamily="34" charset="-79"/>
                <a:cs typeface="Narkisim" panose="020E0502050101010101" pitchFamily="34" charset="-79"/>
              </a:rPr>
              <a:t>fibrosis stage</a:t>
            </a:r>
            <a:endParaRPr lang="en-US" sz="3600" b="1" dirty="0">
              <a:latin typeface="Narkisim" panose="020E0502050101010101" pitchFamily="34" charset="-79"/>
              <a:cs typeface="Narkisim" panose="020E0502050101010101" pitchFamily="34" charset="-79"/>
            </a:endParaRPr>
          </a:p>
        </p:txBody>
      </p:sp>
      <p:pic>
        <p:nvPicPr>
          <p:cNvPr id="2" name="תמונה 1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105" y="1037904"/>
            <a:ext cx="8675673" cy="5293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440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19643" y="135310"/>
            <a:ext cx="76113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latin typeface="Narkisim" panose="020E0502050101010101" pitchFamily="34" charset="-79"/>
                <a:cs typeface="Narkisim" panose="020E0502050101010101" pitchFamily="34" charset="-79"/>
              </a:rPr>
              <a:t>Filtering the data according to bariatric surgery</a:t>
            </a:r>
            <a:endParaRPr lang="en-US" sz="3600" b="1" dirty="0">
              <a:latin typeface="Narkisim" panose="020E0502050101010101" pitchFamily="34" charset="-79"/>
              <a:cs typeface="Narkisim" panose="020E0502050101010101" pitchFamily="34" charset="-79"/>
            </a:endParaRPr>
          </a:p>
        </p:txBody>
      </p:sp>
      <p:graphicFrame>
        <p:nvGraphicFramePr>
          <p:cNvPr id="5" name="טבלה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300343"/>
              </p:ext>
            </p:extLst>
          </p:nvPr>
        </p:nvGraphicFramePr>
        <p:xfrm>
          <a:off x="658025" y="1057645"/>
          <a:ext cx="7238289" cy="5212080"/>
        </p:xfrm>
        <a:graphic>
          <a:graphicData uri="http://schemas.openxmlformats.org/drawingml/2006/table">
            <a:tbl>
              <a:tblPr/>
              <a:tblGrid>
                <a:gridCol w="2372213"/>
                <a:gridCol w="2372213"/>
                <a:gridCol w="2493863"/>
              </a:tblGrid>
              <a:tr h="179234">
                <a:tc>
                  <a:txBody>
                    <a:bodyPr/>
                    <a:lstStyle/>
                    <a:p>
                      <a:pPr rtl="0" fontAlgn="b"/>
                      <a:r>
                        <a:rPr lang="en-US" sz="1800" dirty="0">
                          <a:effectLst/>
                          <a:latin typeface="Narkisim" panose="020E0502050101010101" pitchFamily="34" charset="-79"/>
                          <a:cs typeface="Narkisim" panose="020E0502050101010101" pitchFamily="34" charset="-79"/>
                        </a:rPr>
                        <a:t>liver, C, A1359-05</a:t>
                      </a:r>
                    </a:p>
                  </a:txBody>
                  <a:tcPr marL="6475" marR="6475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800">
                          <a:effectLst/>
                          <a:latin typeface="Narkisim" panose="020E0502050101010101" pitchFamily="34" charset="-79"/>
                          <a:cs typeface="Narkisim" panose="020E0502050101010101" pitchFamily="34" charset="-79"/>
                        </a:rPr>
                        <a:t>liver, N, A1359-06</a:t>
                      </a:r>
                    </a:p>
                  </a:txBody>
                  <a:tcPr marL="6475" marR="6475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800">
                          <a:effectLst/>
                          <a:latin typeface="Narkisim" panose="020E0502050101010101" pitchFamily="34" charset="-79"/>
                          <a:cs typeface="Narkisim" panose="020E0502050101010101" pitchFamily="34" charset="-79"/>
                        </a:rPr>
                        <a:t>liver, H, A1359-07</a:t>
                      </a:r>
                    </a:p>
                  </a:txBody>
                  <a:tcPr marL="6475" marR="6475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9234">
                <a:tc>
                  <a:txBody>
                    <a:bodyPr/>
                    <a:lstStyle/>
                    <a:p>
                      <a:pPr rtl="0" fontAlgn="b"/>
                      <a:r>
                        <a:rPr lang="en-US" sz="1800">
                          <a:effectLst/>
                          <a:latin typeface="Narkisim" panose="020E0502050101010101" pitchFamily="34" charset="-79"/>
                          <a:cs typeface="Narkisim" panose="020E0502050101010101" pitchFamily="34" charset="-79"/>
                        </a:rPr>
                        <a:t>GSM1178974</a:t>
                      </a:r>
                    </a:p>
                  </a:txBody>
                  <a:tcPr marL="6475" marR="6475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800">
                          <a:effectLst/>
                          <a:latin typeface="Narkisim" panose="020E0502050101010101" pitchFamily="34" charset="-79"/>
                          <a:cs typeface="Narkisim" panose="020E0502050101010101" pitchFamily="34" charset="-79"/>
                        </a:rPr>
                        <a:t>GSM1178975</a:t>
                      </a:r>
                    </a:p>
                  </a:txBody>
                  <a:tcPr marL="6475" marR="6475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800">
                          <a:effectLst/>
                          <a:latin typeface="Narkisim" panose="020E0502050101010101" pitchFamily="34" charset="-79"/>
                          <a:cs typeface="Narkisim" panose="020E0502050101010101" pitchFamily="34" charset="-79"/>
                        </a:rPr>
                        <a:t>GSM1178976</a:t>
                      </a:r>
                    </a:p>
                  </a:txBody>
                  <a:tcPr marL="6475" marR="6475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9234">
                <a:tc>
                  <a:txBody>
                    <a:bodyPr/>
                    <a:lstStyle/>
                    <a:p>
                      <a:pPr rtl="0" fontAlgn="b"/>
                      <a:r>
                        <a:rPr lang="en-US" sz="1800" dirty="0">
                          <a:effectLst/>
                          <a:latin typeface="Narkisim" panose="020E0502050101010101" pitchFamily="34" charset="-79"/>
                          <a:cs typeface="Narkisim" panose="020E0502050101010101" pitchFamily="34" charset="-79"/>
                        </a:rPr>
                        <a:t>Control</a:t>
                      </a:r>
                    </a:p>
                  </a:txBody>
                  <a:tcPr marL="6475" marR="6475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2C4C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800">
                          <a:effectLst/>
                          <a:latin typeface="Narkisim" panose="020E0502050101010101" pitchFamily="34" charset="-79"/>
                          <a:cs typeface="Narkisim" panose="020E0502050101010101" pitchFamily="34" charset="-79"/>
                        </a:rPr>
                        <a:t>Nash</a:t>
                      </a:r>
                    </a:p>
                  </a:txBody>
                  <a:tcPr marL="6475" marR="6475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800" dirty="0">
                          <a:effectLst/>
                          <a:latin typeface="Narkisim" panose="020E0502050101010101" pitchFamily="34" charset="-79"/>
                          <a:cs typeface="Narkisim" panose="020E0502050101010101" pitchFamily="34" charset="-79"/>
                        </a:rPr>
                        <a:t>Healthy obese</a:t>
                      </a:r>
                    </a:p>
                  </a:txBody>
                  <a:tcPr marL="6475" marR="6475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9"/>
                    </a:solidFill>
                  </a:tcPr>
                </a:tc>
              </a:tr>
              <a:tr h="179234">
                <a:tc>
                  <a:txBody>
                    <a:bodyPr/>
                    <a:lstStyle/>
                    <a:p>
                      <a:pPr rtl="0" fontAlgn="b"/>
                      <a:r>
                        <a:rPr lang="en-US" sz="1800">
                          <a:effectLst/>
                          <a:latin typeface="Narkisim" panose="020E0502050101010101" pitchFamily="34" charset="-79"/>
                          <a:cs typeface="Narkisim" panose="020E0502050101010101" pitchFamily="34" charset="-79"/>
                        </a:rPr>
                        <a:t>Homo sapiens</a:t>
                      </a:r>
                    </a:p>
                  </a:txBody>
                  <a:tcPr marL="6475" marR="6475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800" dirty="0">
                          <a:effectLst/>
                          <a:latin typeface="Narkisim" panose="020E0502050101010101" pitchFamily="34" charset="-79"/>
                          <a:cs typeface="Narkisim" panose="020E0502050101010101" pitchFamily="34" charset="-79"/>
                        </a:rPr>
                        <a:t>Homo sapiens</a:t>
                      </a:r>
                    </a:p>
                  </a:txBody>
                  <a:tcPr marL="6475" marR="6475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800" dirty="0">
                          <a:effectLst/>
                          <a:latin typeface="Narkisim" panose="020E0502050101010101" pitchFamily="34" charset="-79"/>
                          <a:cs typeface="Narkisim" panose="020E0502050101010101" pitchFamily="34" charset="-79"/>
                        </a:rPr>
                        <a:t>Homo sapiens</a:t>
                      </a:r>
                    </a:p>
                  </a:txBody>
                  <a:tcPr marL="6475" marR="6475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9234">
                <a:tc>
                  <a:txBody>
                    <a:bodyPr/>
                    <a:lstStyle/>
                    <a:p>
                      <a:pPr rtl="0" fontAlgn="b"/>
                      <a:r>
                        <a:rPr lang="en-US" sz="1800">
                          <a:effectLst/>
                          <a:latin typeface="Narkisim" panose="020E0502050101010101" pitchFamily="34" charset="-79"/>
                          <a:cs typeface="Narkisim" panose="020E0502050101010101" pitchFamily="34" charset="-79"/>
                        </a:rPr>
                        <a:t>tissue type: liver biopsy</a:t>
                      </a:r>
                    </a:p>
                  </a:txBody>
                  <a:tcPr marL="6475" marR="6475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800">
                          <a:effectLst/>
                          <a:latin typeface="Narkisim" panose="020E0502050101010101" pitchFamily="34" charset="-79"/>
                          <a:cs typeface="Narkisim" panose="020E0502050101010101" pitchFamily="34" charset="-79"/>
                        </a:rPr>
                        <a:t>tissue type: liver biopsy</a:t>
                      </a:r>
                    </a:p>
                  </a:txBody>
                  <a:tcPr marL="6475" marR="6475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800">
                          <a:effectLst/>
                          <a:latin typeface="Narkisim" panose="020E0502050101010101" pitchFamily="34" charset="-79"/>
                          <a:cs typeface="Narkisim" panose="020E0502050101010101" pitchFamily="34" charset="-79"/>
                        </a:rPr>
                        <a:t>tissue type: liver biopsy</a:t>
                      </a:r>
                    </a:p>
                  </a:txBody>
                  <a:tcPr marL="6475" marR="6475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9234">
                <a:tc>
                  <a:txBody>
                    <a:bodyPr/>
                    <a:lstStyle/>
                    <a:p>
                      <a:pPr rtl="0" fontAlgn="b"/>
                      <a:r>
                        <a:rPr lang="en-US" sz="1800" dirty="0">
                          <a:effectLst/>
                          <a:latin typeface="Narkisim" panose="020E0502050101010101" pitchFamily="34" charset="-79"/>
                          <a:cs typeface="Narkisim" panose="020E0502050101010101" pitchFamily="34" charset="-79"/>
                        </a:rPr>
                        <a:t>group: Control</a:t>
                      </a:r>
                    </a:p>
                  </a:txBody>
                  <a:tcPr marL="6475" marR="6475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800">
                          <a:effectLst/>
                          <a:latin typeface="Narkisim" panose="020E0502050101010101" pitchFamily="34" charset="-79"/>
                          <a:cs typeface="Narkisim" panose="020E0502050101010101" pitchFamily="34" charset="-79"/>
                        </a:rPr>
                        <a:t>group: Nash</a:t>
                      </a:r>
                    </a:p>
                  </a:txBody>
                  <a:tcPr marL="6475" marR="6475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800">
                          <a:effectLst/>
                          <a:latin typeface="Narkisim" panose="020E0502050101010101" pitchFamily="34" charset="-79"/>
                          <a:cs typeface="Narkisim" panose="020E0502050101010101" pitchFamily="34" charset="-79"/>
                        </a:rPr>
                        <a:t>group: Healthy obese</a:t>
                      </a:r>
                    </a:p>
                  </a:txBody>
                  <a:tcPr marL="6475" marR="6475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9234">
                <a:tc>
                  <a:txBody>
                    <a:bodyPr/>
                    <a:lstStyle/>
                    <a:p>
                      <a:pPr rtl="0" fontAlgn="b"/>
                      <a:r>
                        <a:rPr lang="en-US" sz="1800">
                          <a:effectLst/>
                          <a:latin typeface="Narkisim" panose="020E0502050101010101" pitchFamily="34" charset="-79"/>
                          <a:cs typeface="Narkisim" panose="020E0502050101010101" pitchFamily="34" charset="-79"/>
                        </a:rPr>
                        <a:t>fat: 2</a:t>
                      </a:r>
                    </a:p>
                  </a:txBody>
                  <a:tcPr marL="6475" marR="6475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800">
                          <a:effectLst/>
                          <a:latin typeface="Narkisim" panose="020E0502050101010101" pitchFamily="34" charset="-79"/>
                          <a:cs typeface="Narkisim" panose="020E0502050101010101" pitchFamily="34" charset="-79"/>
                        </a:rPr>
                        <a:t>fat: 80</a:t>
                      </a:r>
                    </a:p>
                  </a:txBody>
                  <a:tcPr marL="6475" marR="6475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800">
                          <a:effectLst/>
                          <a:latin typeface="Narkisim" panose="020E0502050101010101" pitchFamily="34" charset="-79"/>
                          <a:cs typeface="Narkisim" panose="020E0502050101010101" pitchFamily="34" charset="-79"/>
                        </a:rPr>
                        <a:t>fat: 0</a:t>
                      </a:r>
                    </a:p>
                  </a:txBody>
                  <a:tcPr marL="6475" marR="6475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9234">
                <a:tc>
                  <a:txBody>
                    <a:bodyPr/>
                    <a:lstStyle/>
                    <a:p>
                      <a:pPr rtl="0" fontAlgn="b"/>
                      <a:r>
                        <a:rPr lang="en-US" sz="1800">
                          <a:effectLst/>
                          <a:latin typeface="Narkisim" panose="020E0502050101010101" pitchFamily="34" charset="-79"/>
                          <a:cs typeface="Narkisim" panose="020E0502050101010101" pitchFamily="34" charset="-79"/>
                        </a:rPr>
                        <a:t>inflammation: 0</a:t>
                      </a:r>
                    </a:p>
                  </a:txBody>
                  <a:tcPr marL="6475" marR="6475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800">
                          <a:effectLst/>
                          <a:latin typeface="Narkisim" panose="020E0502050101010101" pitchFamily="34" charset="-79"/>
                          <a:cs typeface="Narkisim" panose="020E0502050101010101" pitchFamily="34" charset="-79"/>
                        </a:rPr>
                        <a:t>inflammation: 1</a:t>
                      </a:r>
                    </a:p>
                  </a:txBody>
                  <a:tcPr marL="6475" marR="6475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800">
                          <a:effectLst/>
                          <a:latin typeface="Narkisim" panose="020E0502050101010101" pitchFamily="34" charset="-79"/>
                          <a:cs typeface="Narkisim" panose="020E0502050101010101" pitchFamily="34" charset="-79"/>
                        </a:rPr>
                        <a:t>inflammation: 0</a:t>
                      </a:r>
                    </a:p>
                  </a:txBody>
                  <a:tcPr marL="6475" marR="6475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9234">
                <a:tc>
                  <a:txBody>
                    <a:bodyPr/>
                    <a:lstStyle/>
                    <a:p>
                      <a:pPr rtl="0" fontAlgn="b"/>
                      <a:r>
                        <a:rPr lang="en-US" sz="1800" dirty="0">
                          <a:effectLst/>
                          <a:latin typeface="Narkisim" panose="020E0502050101010101" pitchFamily="34" charset="-79"/>
                          <a:cs typeface="Narkisim" panose="020E0502050101010101" pitchFamily="34" charset="-79"/>
                        </a:rPr>
                        <a:t>Sex: male</a:t>
                      </a:r>
                    </a:p>
                  </a:txBody>
                  <a:tcPr marL="6475" marR="6475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800">
                          <a:effectLst/>
                          <a:latin typeface="Narkisim" panose="020E0502050101010101" pitchFamily="34" charset="-79"/>
                          <a:cs typeface="Narkisim" panose="020E0502050101010101" pitchFamily="34" charset="-79"/>
                        </a:rPr>
                        <a:t>Sex: male</a:t>
                      </a:r>
                    </a:p>
                  </a:txBody>
                  <a:tcPr marL="6475" marR="6475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800">
                          <a:effectLst/>
                          <a:latin typeface="Narkisim" panose="020E0502050101010101" pitchFamily="34" charset="-79"/>
                          <a:cs typeface="Narkisim" panose="020E0502050101010101" pitchFamily="34" charset="-79"/>
                        </a:rPr>
                        <a:t>Sex: female</a:t>
                      </a:r>
                    </a:p>
                  </a:txBody>
                  <a:tcPr marL="6475" marR="6475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6666"/>
                    </a:solidFill>
                  </a:tcPr>
                </a:tc>
              </a:tr>
              <a:tr h="179234">
                <a:tc>
                  <a:txBody>
                    <a:bodyPr/>
                    <a:lstStyle/>
                    <a:p>
                      <a:pPr rtl="0" fontAlgn="b"/>
                      <a:r>
                        <a:rPr lang="en-US" sz="1800">
                          <a:effectLst/>
                          <a:latin typeface="Narkisim" panose="020E0502050101010101" pitchFamily="34" charset="-79"/>
                          <a:cs typeface="Narkisim" panose="020E0502050101010101" pitchFamily="34" charset="-79"/>
                        </a:rPr>
                        <a:t>age: 80</a:t>
                      </a:r>
                    </a:p>
                  </a:txBody>
                  <a:tcPr marL="6475" marR="6475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800">
                          <a:effectLst/>
                          <a:latin typeface="Narkisim" panose="020E0502050101010101" pitchFamily="34" charset="-79"/>
                          <a:cs typeface="Narkisim" panose="020E0502050101010101" pitchFamily="34" charset="-79"/>
                        </a:rPr>
                        <a:t>age: 49.00555556</a:t>
                      </a:r>
                    </a:p>
                  </a:txBody>
                  <a:tcPr marL="6475" marR="6475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800">
                          <a:effectLst/>
                          <a:latin typeface="Narkisim" panose="020E0502050101010101" pitchFamily="34" charset="-79"/>
                          <a:cs typeface="Narkisim" panose="020E0502050101010101" pitchFamily="34" charset="-79"/>
                        </a:rPr>
                        <a:t>age: 44</a:t>
                      </a:r>
                    </a:p>
                  </a:txBody>
                  <a:tcPr marL="6475" marR="6475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9234">
                <a:tc>
                  <a:txBody>
                    <a:bodyPr/>
                    <a:lstStyle/>
                    <a:p>
                      <a:pPr rtl="0" fontAlgn="b"/>
                      <a:r>
                        <a:rPr lang="en-US" sz="1800">
                          <a:effectLst/>
                          <a:latin typeface="Narkisim" panose="020E0502050101010101" pitchFamily="34" charset="-79"/>
                          <a:cs typeface="Narkisim" panose="020E0502050101010101" pitchFamily="34" charset="-79"/>
                        </a:rPr>
                        <a:t>bmi: 25.8</a:t>
                      </a:r>
                    </a:p>
                  </a:txBody>
                  <a:tcPr marL="6475" marR="6475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800">
                          <a:effectLst/>
                          <a:latin typeface="Narkisim" panose="020E0502050101010101" pitchFamily="34" charset="-79"/>
                          <a:cs typeface="Narkisim" panose="020E0502050101010101" pitchFamily="34" charset="-79"/>
                        </a:rPr>
                        <a:t>bmi: 25.61728395</a:t>
                      </a:r>
                    </a:p>
                  </a:txBody>
                  <a:tcPr marL="6475" marR="6475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800">
                          <a:effectLst/>
                          <a:latin typeface="Narkisim" panose="020E0502050101010101" pitchFamily="34" charset="-79"/>
                          <a:cs typeface="Narkisim" panose="020E0502050101010101" pitchFamily="34" charset="-79"/>
                        </a:rPr>
                        <a:t>bmi: 36.1</a:t>
                      </a:r>
                    </a:p>
                  </a:txBody>
                  <a:tcPr marL="6475" marR="6475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9234">
                <a:tc>
                  <a:txBody>
                    <a:bodyPr/>
                    <a:lstStyle/>
                    <a:p>
                      <a:pPr rtl="0" fontAlgn="b"/>
                      <a:r>
                        <a:rPr lang="en-US" sz="1800">
                          <a:effectLst/>
                          <a:latin typeface="Narkisim" panose="020E0502050101010101" pitchFamily="34" charset="-79"/>
                          <a:cs typeface="Narkisim" panose="020E0502050101010101" pitchFamily="34" charset="-79"/>
                        </a:rPr>
                        <a:t>nas: 0</a:t>
                      </a:r>
                    </a:p>
                  </a:txBody>
                  <a:tcPr marL="6475" marR="6475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800">
                          <a:effectLst/>
                          <a:latin typeface="Narkisim" panose="020E0502050101010101" pitchFamily="34" charset="-79"/>
                          <a:cs typeface="Narkisim" panose="020E0502050101010101" pitchFamily="34" charset="-79"/>
                        </a:rPr>
                        <a:t>nas: 4</a:t>
                      </a:r>
                    </a:p>
                  </a:txBody>
                  <a:tcPr marL="6475" marR="6475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800">
                          <a:effectLst/>
                          <a:latin typeface="Narkisim" panose="020E0502050101010101" pitchFamily="34" charset="-79"/>
                          <a:cs typeface="Narkisim" panose="020E0502050101010101" pitchFamily="34" charset="-79"/>
                        </a:rPr>
                        <a:t>nas: 0</a:t>
                      </a:r>
                    </a:p>
                  </a:txBody>
                  <a:tcPr marL="6475" marR="6475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9234">
                <a:tc>
                  <a:txBody>
                    <a:bodyPr/>
                    <a:lstStyle/>
                    <a:p>
                      <a:pPr rtl="0" fontAlgn="b"/>
                      <a:r>
                        <a:rPr lang="en-US" sz="1800">
                          <a:effectLst/>
                          <a:latin typeface="Narkisim" panose="020E0502050101010101" pitchFamily="34" charset="-79"/>
                          <a:cs typeface="Narkisim" panose="020E0502050101010101" pitchFamily="34" charset="-79"/>
                        </a:rPr>
                        <a:t>fibrosis: 0</a:t>
                      </a:r>
                    </a:p>
                  </a:txBody>
                  <a:tcPr marL="6475" marR="6475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800">
                          <a:effectLst/>
                          <a:latin typeface="Narkisim" panose="020E0502050101010101" pitchFamily="34" charset="-79"/>
                          <a:cs typeface="Narkisim" panose="020E0502050101010101" pitchFamily="34" charset="-79"/>
                        </a:rPr>
                        <a:t>fibrosis: 1</a:t>
                      </a:r>
                    </a:p>
                  </a:txBody>
                  <a:tcPr marL="6475" marR="6475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800">
                          <a:effectLst/>
                          <a:latin typeface="Narkisim" panose="020E0502050101010101" pitchFamily="34" charset="-79"/>
                          <a:cs typeface="Narkisim" panose="020E0502050101010101" pitchFamily="34" charset="-79"/>
                        </a:rPr>
                        <a:t>fibrosis: 1</a:t>
                      </a:r>
                    </a:p>
                  </a:txBody>
                  <a:tcPr marL="6475" marR="6475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9234">
                <a:tc>
                  <a:txBody>
                    <a:bodyPr/>
                    <a:lstStyle/>
                    <a:p>
                      <a:pPr rtl="0" fontAlgn="b"/>
                      <a:r>
                        <a:rPr lang="en-US" sz="1800">
                          <a:effectLst/>
                          <a:latin typeface="Narkisim" panose="020E0502050101010101" pitchFamily="34" charset="-79"/>
                          <a:cs typeface="Narkisim" panose="020E0502050101010101" pitchFamily="34" charset="-79"/>
                        </a:rPr>
                        <a:t>lar: 0</a:t>
                      </a:r>
                    </a:p>
                  </a:txBody>
                  <a:tcPr marL="6475" marR="6475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800">
                          <a:effectLst/>
                          <a:latin typeface="Narkisim" panose="020E0502050101010101" pitchFamily="34" charset="-79"/>
                          <a:cs typeface="Narkisim" panose="020E0502050101010101" pitchFamily="34" charset="-79"/>
                        </a:rPr>
                        <a:t>lar: 0.159091628</a:t>
                      </a:r>
                    </a:p>
                  </a:txBody>
                  <a:tcPr marL="6475" marR="6475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800">
                          <a:effectLst/>
                          <a:latin typeface="Narkisim" panose="020E0502050101010101" pitchFamily="34" charset="-79"/>
                          <a:cs typeface="Narkisim" panose="020E0502050101010101" pitchFamily="34" charset="-79"/>
                        </a:rPr>
                        <a:t>lar: NA</a:t>
                      </a:r>
                    </a:p>
                  </a:txBody>
                  <a:tcPr marL="6475" marR="6475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9234">
                <a:tc>
                  <a:txBody>
                    <a:bodyPr/>
                    <a:lstStyle/>
                    <a:p>
                      <a:pPr rtl="0" fontAlgn="b"/>
                      <a:r>
                        <a:rPr lang="en-US" sz="1800">
                          <a:effectLst/>
                          <a:latin typeface="Narkisim" panose="020E0502050101010101" pitchFamily="34" charset="-79"/>
                          <a:cs typeface="Narkisim" panose="020E0502050101010101" pitchFamily="34" charset="-79"/>
                        </a:rPr>
                        <a:t>delta lar: NA</a:t>
                      </a:r>
                    </a:p>
                  </a:txBody>
                  <a:tcPr marL="6475" marR="6475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800">
                          <a:effectLst/>
                          <a:latin typeface="Narkisim" panose="020E0502050101010101" pitchFamily="34" charset="-79"/>
                          <a:cs typeface="Narkisim" panose="020E0502050101010101" pitchFamily="34" charset="-79"/>
                        </a:rPr>
                        <a:t>delta lar: NA</a:t>
                      </a:r>
                    </a:p>
                  </a:txBody>
                  <a:tcPr marL="6475" marR="6475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800">
                          <a:effectLst/>
                          <a:latin typeface="Narkisim" panose="020E0502050101010101" pitchFamily="34" charset="-79"/>
                          <a:cs typeface="Narkisim" panose="020E0502050101010101" pitchFamily="34" charset="-79"/>
                        </a:rPr>
                        <a:t>delta lar: NA</a:t>
                      </a:r>
                    </a:p>
                  </a:txBody>
                  <a:tcPr marL="6475" marR="6475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9234">
                <a:tc>
                  <a:txBody>
                    <a:bodyPr/>
                    <a:lstStyle/>
                    <a:p>
                      <a:pPr rtl="0" fontAlgn="b"/>
                      <a:r>
                        <a:rPr lang="en-US" sz="1800">
                          <a:effectLst/>
                          <a:latin typeface="Narkisim" panose="020E0502050101010101" pitchFamily="34" charset="-79"/>
                          <a:cs typeface="Narkisim" panose="020E0502050101010101" pitchFamily="34" charset="-79"/>
                        </a:rPr>
                        <a:t>delta leptin: NA</a:t>
                      </a:r>
                    </a:p>
                  </a:txBody>
                  <a:tcPr marL="6475" marR="6475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800">
                          <a:effectLst/>
                          <a:latin typeface="Narkisim" panose="020E0502050101010101" pitchFamily="34" charset="-79"/>
                          <a:cs typeface="Narkisim" panose="020E0502050101010101" pitchFamily="34" charset="-79"/>
                        </a:rPr>
                        <a:t>delta leptin: NA</a:t>
                      </a:r>
                    </a:p>
                  </a:txBody>
                  <a:tcPr marL="6475" marR="6475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800">
                          <a:effectLst/>
                          <a:latin typeface="Narkisim" panose="020E0502050101010101" pitchFamily="34" charset="-79"/>
                          <a:cs typeface="Narkisim" panose="020E0502050101010101" pitchFamily="34" charset="-79"/>
                        </a:rPr>
                        <a:t>delta leptin: NA</a:t>
                      </a:r>
                    </a:p>
                  </a:txBody>
                  <a:tcPr marL="6475" marR="6475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9234">
                <a:tc>
                  <a:txBody>
                    <a:bodyPr/>
                    <a:lstStyle/>
                    <a:p>
                      <a:pPr rtl="0" fontAlgn="b"/>
                      <a:r>
                        <a:rPr lang="en-US" sz="1800">
                          <a:effectLst/>
                          <a:latin typeface="Narkisim" panose="020E0502050101010101" pitchFamily="34" charset="-79"/>
                          <a:cs typeface="Narkisim" panose="020E0502050101010101" pitchFamily="34" charset="-79"/>
                        </a:rPr>
                        <a:t>leptin: 0</a:t>
                      </a:r>
                    </a:p>
                  </a:txBody>
                  <a:tcPr marL="6475" marR="6475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800">
                          <a:effectLst/>
                          <a:latin typeface="Narkisim" panose="020E0502050101010101" pitchFamily="34" charset="-79"/>
                          <a:cs typeface="Narkisim" panose="020E0502050101010101" pitchFamily="34" charset="-79"/>
                        </a:rPr>
                        <a:t>leptin: 0.901124</a:t>
                      </a:r>
                    </a:p>
                  </a:txBody>
                  <a:tcPr marL="6475" marR="6475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800">
                          <a:effectLst/>
                          <a:latin typeface="Narkisim" panose="020E0502050101010101" pitchFamily="34" charset="-79"/>
                          <a:cs typeface="Narkisim" panose="020E0502050101010101" pitchFamily="34" charset="-79"/>
                        </a:rPr>
                        <a:t>leptin: NA</a:t>
                      </a:r>
                    </a:p>
                  </a:txBody>
                  <a:tcPr marL="6475" marR="6475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9234">
                <a:tc>
                  <a:txBody>
                    <a:bodyPr/>
                    <a:lstStyle/>
                    <a:p>
                      <a:pPr rtl="0" fontAlgn="b"/>
                      <a:r>
                        <a:rPr lang="en-US" sz="1800">
                          <a:effectLst/>
                          <a:latin typeface="Narkisim" panose="020E0502050101010101" pitchFamily="34" charset="-79"/>
                          <a:cs typeface="Narkisim" panose="020E0502050101010101" pitchFamily="34" charset="-79"/>
                        </a:rPr>
                        <a:t>adiponectin: 26.372</a:t>
                      </a:r>
                    </a:p>
                  </a:txBody>
                  <a:tcPr marL="6475" marR="6475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800">
                          <a:effectLst/>
                          <a:latin typeface="Narkisim" panose="020E0502050101010101" pitchFamily="34" charset="-79"/>
                          <a:cs typeface="Narkisim" panose="020E0502050101010101" pitchFamily="34" charset="-79"/>
                        </a:rPr>
                        <a:t>adiponectin: 5.664182401</a:t>
                      </a:r>
                    </a:p>
                  </a:txBody>
                  <a:tcPr marL="6475" marR="6475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800">
                          <a:effectLst/>
                          <a:latin typeface="Narkisim" panose="020E0502050101010101" pitchFamily="34" charset="-79"/>
                          <a:cs typeface="Narkisim" panose="020E0502050101010101" pitchFamily="34" charset="-79"/>
                        </a:rPr>
                        <a:t>adiponectin: NA</a:t>
                      </a:r>
                    </a:p>
                  </a:txBody>
                  <a:tcPr marL="6475" marR="6475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9234">
                <a:tc>
                  <a:txBody>
                    <a:bodyPr/>
                    <a:lstStyle/>
                    <a:p>
                      <a:pPr rtl="0" fontAlgn="b"/>
                      <a:r>
                        <a:rPr lang="en-US" sz="1800">
                          <a:effectLst/>
                          <a:latin typeface="Narkisim" panose="020E0502050101010101" pitchFamily="34" charset="-79"/>
                          <a:cs typeface="Narkisim" panose="020E0502050101010101" pitchFamily="34" charset="-79"/>
                        </a:rPr>
                        <a:t>delta adipo: NA</a:t>
                      </a:r>
                    </a:p>
                  </a:txBody>
                  <a:tcPr marL="6475" marR="6475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800">
                          <a:effectLst/>
                          <a:latin typeface="Narkisim" panose="020E0502050101010101" pitchFamily="34" charset="-79"/>
                          <a:cs typeface="Narkisim" panose="020E0502050101010101" pitchFamily="34" charset="-79"/>
                        </a:rPr>
                        <a:t>delta adipo: NA</a:t>
                      </a:r>
                    </a:p>
                  </a:txBody>
                  <a:tcPr marL="6475" marR="6475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800" dirty="0">
                          <a:effectLst/>
                          <a:latin typeface="Narkisim" panose="020E0502050101010101" pitchFamily="34" charset="-79"/>
                          <a:cs typeface="Narkisim" panose="020E0502050101010101" pitchFamily="34" charset="-79"/>
                        </a:rPr>
                        <a:t>delta </a:t>
                      </a:r>
                      <a:r>
                        <a:rPr lang="en-US" sz="1800" dirty="0" err="1">
                          <a:effectLst/>
                          <a:latin typeface="Narkisim" panose="020E0502050101010101" pitchFamily="34" charset="-79"/>
                          <a:cs typeface="Narkisim" panose="020E0502050101010101" pitchFamily="34" charset="-79"/>
                        </a:rPr>
                        <a:t>adipo</a:t>
                      </a:r>
                      <a:r>
                        <a:rPr lang="en-US" sz="1800" dirty="0">
                          <a:effectLst/>
                          <a:latin typeface="Narkisim" panose="020E0502050101010101" pitchFamily="34" charset="-79"/>
                          <a:cs typeface="Narkisim" panose="020E0502050101010101" pitchFamily="34" charset="-79"/>
                        </a:rPr>
                        <a:t>: NA</a:t>
                      </a:r>
                    </a:p>
                  </a:txBody>
                  <a:tcPr marL="6475" marR="6475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6" name="טבלה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3876341"/>
              </p:ext>
            </p:extLst>
          </p:nvPr>
        </p:nvGraphicFramePr>
        <p:xfrm>
          <a:off x="8496512" y="2639949"/>
          <a:ext cx="2860848" cy="1371600"/>
        </p:xfrm>
        <a:graphic>
          <a:graphicData uri="http://schemas.openxmlformats.org/drawingml/2006/table">
            <a:tbl>
              <a:tblPr/>
              <a:tblGrid>
                <a:gridCol w="1430424"/>
                <a:gridCol w="1430424"/>
              </a:tblGrid>
              <a:tr h="160020">
                <a:tc>
                  <a:txBody>
                    <a:bodyPr/>
                    <a:lstStyle/>
                    <a:p>
                      <a:pPr rtl="0" fontAlgn="b"/>
                      <a:r>
                        <a:rPr lang="en-US" dirty="0">
                          <a:effectLst/>
                          <a:latin typeface="Narkisim" panose="020E0502050101010101" pitchFamily="34" charset="-79"/>
                          <a:cs typeface="Narkisim" panose="020E0502050101010101" pitchFamily="34" charset="-79"/>
                        </a:rPr>
                        <a:t>Control</a:t>
                      </a:r>
                    </a:p>
                  </a:txBody>
                  <a:tcPr marL="22860" marR="2286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2C4C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  <a:latin typeface="Narkisim" panose="020E0502050101010101" pitchFamily="34" charset="-79"/>
                          <a:cs typeface="Narkisim" panose="020E0502050101010101" pitchFamily="34" charset="-79"/>
                        </a:rPr>
                        <a:t>12</a:t>
                      </a:r>
                    </a:p>
                  </a:txBody>
                  <a:tcPr marL="22860" marR="2286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0020">
                <a:tc>
                  <a:txBody>
                    <a:bodyPr/>
                    <a:lstStyle/>
                    <a:p>
                      <a:pPr rtl="0" fontAlgn="b"/>
                      <a:r>
                        <a:rPr lang="en-US" dirty="0">
                          <a:effectLst/>
                          <a:latin typeface="Narkisim" panose="020E0502050101010101" pitchFamily="34" charset="-79"/>
                          <a:cs typeface="Narkisim" panose="020E0502050101010101" pitchFamily="34" charset="-79"/>
                        </a:rPr>
                        <a:t>Healthy Obese</a:t>
                      </a:r>
                    </a:p>
                  </a:txBody>
                  <a:tcPr marL="22860" marR="2286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dirty="0">
                          <a:effectLst/>
                          <a:latin typeface="Narkisim" panose="020E0502050101010101" pitchFamily="34" charset="-79"/>
                          <a:cs typeface="Narkisim" panose="020E0502050101010101" pitchFamily="34" charset="-79"/>
                        </a:rPr>
                        <a:t>16</a:t>
                      </a:r>
                    </a:p>
                  </a:txBody>
                  <a:tcPr marL="22860" marR="2286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0020">
                <a:tc>
                  <a:txBody>
                    <a:bodyPr/>
                    <a:lstStyle/>
                    <a:p>
                      <a:pPr rtl="0" fontAlgn="b"/>
                      <a:r>
                        <a:rPr lang="en-US" dirty="0" err="1">
                          <a:effectLst/>
                          <a:latin typeface="Narkisim" panose="020E0502050101010101" pitchFamily="34" charset="-79"/>
                          <a:cs typeface="Narkisim" panose="020E0502050101010101" pitchFamily="34" charset="-79"/>
                        </a:rPr>
                        <a:t>Steatosis</a:t>
                      </a:r>
                      <a:endParaRPr lang="en-US" dirty="0">
                        <a:effectLst/>
                        <a:latin typeface="Narkisim" panose="020E0502050101010101" pitchFamily="34" charset="-79"/>
                        <a:cs typeface="Narkisim" panose="020E0502050101010101" pitchFamily="34" charset="-79"/>
                      </a:endParaRPr>
                    </a:p>
                  </a:txBody>
                  <a:tcPr marL="22860" marR="2286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  <a:latin typeface="Narkisim" panose="020E0502050101010101" pitchFamily="34" charset="-79"/>
                          <a:cs typeface="Narkisim" panose="020E0502050101010101" pitchFamily="34" charset="-79"/>
                        </a:rPr>
                        <a:t>9</a:t>
                      </a:r>
                    </a:p>
                  </a:txBody>
                  <a:tcPr marL="22860" marR="2286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0020">
                <a:tc>
                  <a:txBody>
                    <a:bodyPr/>
                    <a:lstStyle/>
                    <a:p>
                      <a:pPr rtl="0" fontAlgn="b"/>
                      <a:r>
                        <a:rPr lang="en-US" dirty="0">
                          <a:effectLst/>
                          <a:latin typeface="Narkisim" panose="020E0502050101010101" pitchFamily="34" charset="-79"/>
                          <a:cs typeface="Narkisim" panose="020E0502050101010101" pitchFamily="34" charset="-79"/>
                        </a:rPr>
                        <a:t>Nash</a:t>
                      </a:r>
                    </a:p>
                  </a:txBody>
                  <a:tcPr marL="22860" marR="2286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  <a:latin typeface="Narkisim" panose="020E0502050101010101" pitchFamily="34" charset="-79"/>
                          <a:cs typeface="Narkisim" panose="020E0502050101010101" pitchFamily="34" charset="-79"/>
                        </a:rPr>
                        <a:t>17</a:t>
                      </a:r>
                    </a:p>
                  </a:txBody>
                  <a:tcPr marL="22860" marR="2286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0020">
                <a:tc>
                  <a:txBody>
                    <a:bodyPr/>
                    <a:lstStyle/>
                    <a:p>
                      <a:pPr rtl="0" fontAlgn="b"/>
                      <a:r>
                        <a:rPr lang="en-US" b="1">
                          <a:effectLst/>
                          <a:latin typeface="Narkisim" panose="020E0502050101010101" pitchFamily="34" charset="-79"/>
                          <a:cs typeface="Narkisim" panose="020E0502050101010101" pitchFamily="34" charset="-79"/>
                        </a:rPr>
                        <a:t>Total</a:t>
                      </a:r>
                    </a:p>
                  </a:txBody>
                  <a:tcPr marL="22860" marR="2286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b="1" dirty="0">
                          <a:effectLst/>
                          <a:latin typeface="Narkisim" panose="020E0502050101010101" pitchFamily="34" charset="-79"/>
                          <a:cs typeface="Narkisim" panose="020E0502050101010101" pitchFamily="34" charset="-79"/>
                        </a:rPr>
                        <a:t>54</a:t>
                      </a:r>
                    </a:p>
                  </a:txBody>
                  <a:tcPr marL="22860" marR="2286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3166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19643" y="135310"/>
            <a:ext cx="72539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latin typeface="Narkisim" panose="020E0502050101010101" pitchFamily="34" charset="-79"/>
                <a:cs typeface="Narkisim" panose="020E0502050101010101" pitchFamily="34" charset="-79"/>
              </a:rPr>
              <a:t>SIK1 expression </a:t>
            </a:r>
            <a:r>
              <a:rPr lang="en-US" sz="3200" b="1" dirty="0" smtClean="0">
                <a:latin typeface="Narkisim" panose="020E0502050101010101" pitchFamily="34" charset="-79"/>
                <a:cs typeface="Narkisim" panose="020E0502050101010101" pitchFamily="34" charset="-79"/>
              </a:rPr>
              <a:t>levels according to </a:t>
            </a:r>
            <a:r>
              <a:rPr lang="en-US" sz="3200" b="1" dirty="0" err="1" smtClean="0">
                <a:latin typeface="Narkisim" panose="020E0502050101010101" pitchFamily="34" charset="-79"/>
                <a:cs typeface="Narkisim" panose="020E0502050101010101" pitchFamily="34" charset="-79"/>
              </a:rPr>
              <a:t>nas</a:t>
            </a:r>
            <a:r>
              <a:rPr lang="en-US" sz="3200" b="1" dirty="0" smtClean="0">
                <a:latin typeface="Narkisim" panose="020E0502050101010101" pitchFamily="34" charset="-79"/>
                <a:cs typeface="Narkisim" panose="020E0502050101010101" pitchFamily="34" charset="-79"/>
              </a:rPr>
              <a:t> score</a:t>
            </a:r>
            <a:endParaRPr lang="en-US" sz="3600" b="1" dirty="0">
              <a:latin typeface="Narkisim" panose="020E0502050101010101" pitchFamily="34" charset="-79"/>
              <a:cs typeface="Narkisim" panose="020E0502050101010101" pitchFamily="34" charset="-79"/>
            </a:endParaRPr>
          </a:p>
        </p:txBody>
      </p:sp>
      <p:pic>
        <p:nvPicPr>
          <p:cNvPr id="2" name="תמונה 1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642" y="1075851"/>
            <a:ext cx="8641489" cy="5272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376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19643" y="135310"/>
            <a:ext cx="30203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latin typeface="Narkisim" panose="020E0502050101010101" pitchFamily="34" charset="-79"/>
                <a:cs typeface="Narkisim" panose="020E0502050101010101" pitchFamily="34" charset="-79"/>
              </a:rPr>
              <a:t>Series GSE</a:t>
            </a:r>
            <a:r>
              <a:rPr lang="en-US" sz="3600" b="1" dirty="0" smtClean="0">
                <a:latin typeface="Narkisim" panose="020E0502050101010101" pitchFamily="34" charset="-79"/>
                <a:cs typeface="Narkisim" panose="020E0502050101010101" pitchFamily="34" charset="-79"/>
              </a:rPr>
              <a:t>162694</a:t>
            </a:r>
            <a:endParaRPr lang="en-US" sz="4000" b="1" dirty="0">
              <a:latin typeface="Narkisim" panose="020E0502050101010101" pitchFamily="34" charset="-79"/>
              <a:cs typeface="Narkisim" panose="020E0502050101010101" pitchFamily="34" charset="-79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10602" y="5046271"/>
            <a:ext cx="106250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Narkisim" panose="020E0502050101010101" pitchFamily="34" charset="-79"/>
                <a:cs typeface="Narkisim" panose="020E0502050101010101" pitchFamily="34" charset="-79"/>
              </a:rPr>
              <a:t>mRNA-sequencing </a:t>
            </a:r>
            <a:r>
              <a:rPr lang="en-US" sz="3200" dirty="0">
                <a:latin typeface="Narkisim" panose="020E0502050101010101" pitchFamily="34" charset="-79"/>
                <a:cs typeface="Narkisim" panose="020E0502050101010101" pitchFamily="34" charset="-79"/>
              </a:rPr>
              <a:t>of 143 NASH patients of various fibrosis stages</a:t>
            </a:r>
            <a:endParaRPr lang="en-US" sz="3600" b="1" dirty="0">
              <a:latin typeface="Narkisim" panose="020E0502050101010101" pitchFamily="34" charset="-79"/>
              <a:cs typeface="Narkisim" panose="020E0502050101010101" pitchFamily="34" charset="-79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826242" y="135310"/>
            <a:ext cx="20714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latin typeface="Narkisim" panose="020E0502050101010101" pitchFamily="34" charset="-79"/>
                <a:cs typeface="Narkisim" panose="020E0502050101010101" pitchFamily="34" charset="-79"/>
              </a:rPr>
              <a:t>Jun 11 ,2021</a:t>
            </a:r>
            <a:endParaRPr lang="en-US" sz="3600" b="1" dirty="0">
              <a:latin typeface="Narkisim" panose="020E0502050101010101" pitchFamily="34" charset="-79"/>
              <a:cs typeface="Narkisim" panose="020E0502050101010101" pitchFamily="34" charset="-79"/>
            </a:endParaRPr>
          </a:p>
        </p:txBody>
      </p:sp>
      <p:pic>
        <p:nvPicPr>
          <p:cNvPr id="2" name="תמונה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4798" y="1234568"/>
            <a:ext cx="8296632" cy="294898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457482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4512" y="937321"/>
            <a:ext cx="8837197" cy="5390690"/>
          </a:xfrm>
          <a:prstGeom prst="rect">
            <a:avLst/>
          </a:prstGeom>
        </p:spPr>
      </p:pic>
      <p:sp>
        <p:nvSpPr>
          <p:cNvPr id="4" name="מלבן 3"/>
          <p:cNvSpPr/>
          <p:nvPr/>
        </p:nvSpPr>
        <p:spPr>
          <a:xfrm>
            <a:off x="-170917" y="410536"/>
            <a:ext cx="1081043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tabLst>
                <a:tab pos="914400" algn="l"/>
              </a:tabLst>
            </a:pPr>
            <a:r>
              <a:rPr lang="en-US" sz="2800" b="1" dirty="0" smtClean="0">
                <a:solidFill>
                  <a:srgbClr val="0E101A"/>
                </a:solidFill>
                <a:effectLst/>
                <a:latin typeface="Narkisim" panose="020E0502050101010101" pitchFamily="34" charset="-79"/>
                <a:ea typeface="Times New Roman" panose="02020603050405020304" pitchFamily="18" charset="0"/>
                <a:cs typeface="Narkisim" panose="020E0502050101010101" pitchFamily="34" charset="-79"/>
              </a:rPr>
              <a:t>Clustering using k-nearest neighbors algorithm (</a:t>
            </a:r>
            <a:r>
              <a:rPr lang="en-US" sz="2800" b="1" dirty="0" smtClean="0">
                <a:solidFill>
                  <a:srgbClr val="0E101A"/>
                </a:solidFill>
                <a:effectLst/>
                <a:latin typeface="Narkisim" panose="020E0502050101010101" pitchFamily="34" charset="-79"/>
                <a:ea typeface="Times New Roman" panose="02020603050405020304" pitchFamily="18" charset="0"/>
                <a:cs typeface="Narkisim" panose="020E0502050101010101" pitchFamily="34" charset="-79"/>
              </a:rPr>
              <a:t>k=10</a:t>
            </a:r>
            <a:r>
              <a:rPr lang="en-US" sz="2800" b="1" dirty="0" smtClean="0">
                <a:solidFill>
                  <a:srgbClr val="0E101A"/>
                </a:solidFill>
                <a:effectLst/>
                <a:latin typeface="Narkisim" panose="020E0502050101010101" pitchFamily="34" charset="-79"/>
                <a:ea typeface="Times New Roman" panose="02020603050405020304" pitchFamily="18" charset="0"/>
                <a:cs typeface="Narkisim" panose="020E0502050101010101" pitchFamily="34" charset="-79"/>
              </a:rPr>
              <a:t>) into </a:t>
            </a:r>
            <a:r>
              <a:rPr lang="en-US" sz="2800" b="1" dirty="0" smtClean="0">
                <a:solidFill>
                  <a:srgbClr val="0E101A"/>
                </a:solidFill>
                <a:effectLst/>
                <a:latin typeface="Narkisim" panose="020E0502050101010101" pitchFamily="34" charset="-79"/>
                <a:ea typeface="Times New Roman" panose="02020603050405020304" pitchFamily="18" charset="0"/>
                <a:cs typeface="Narkisim" panose="020E0502050101010101" pitchFamily="34" charset="-79"/>
              </a:rPr>
              <a:t>5 </a:t>
            </a:r>
            <a:r>
              <a:rPr lang="en-US" sz="2800" b="1" dirty="0" smtClean="0">
                <a:solidFill>
                  <a:srgbClr val="0E101A"/>
                </a:solidFill>
                <a:effectLst/>
                <a:latin typeface="Narkisim" panose="020E0502050101010101" pitchFamily="34" charset="-79"/>
                <a:ea typeface="Times New Roman" panose="02020603050405020304" pitchFamily="18" charset="0"/>
                <a:cs typeface="Narkisim" panose="020E0502050101010101" pitchFamily="34" charset="-79"/>
              </a:rPr>
              <a:t>groups</a:t>
            </a:r>
            <a:endParaRPr lang="en-US" sz="2800" b="1" dirty="0">
              <a:latin typeface="Narkisim" panose="020E0502050101010101" pitchFamily="34" charset="-79"/>
              <a:ea typeface="Times New Roman" panose="02020603050405020304" pitchFamily="18" charset="0"/>
              <a:cs typeface="Narkisim" panose="020E0502050101010101" pitchFamily="34" charset="-79"/>
            </a:endParaRPr>
          </a:p>
        </p:txBody>
      </p:sp>
      <p:sp>
        <p:nvSpPr>
          <p:cNvPr id="6" name="אליפסה 5"/>
          <p:cNvSpPr/>
          <p:nvPr/>
        </p:nvSpPr>
        <p:spPr>
          <a:xfrm>
            <a:off x="3768696" y="2039037"/>
            <a:ext cx="907266" cy="907266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אליפסה 6"/>
          <p:cNvSpPr/>
          <p:nvPr/>
        </p:nvSpPr>
        <p:spPr>
          <a:xfrm>
            <a:off x="6323887" y="3632666"/>
            <a:ext cx="781938" cy="781938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מלבן 7"/>
          <p:cNvSpPr/>
          <p:nvPr/>
        </p:nvSpPr>
        <p:spPr>
          <a:xfrm>
            <a:off x="1702883" y="6101002"/>
            <a:ext cx="84204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>
                <a:latin typeface="Narkisim" panose="020E0502050101010101" pitchFamily="34" charset="-79"/>
                <a:cs typeface="Narkisim" panose="020E0502050101010101" pitchFamily="34" charset="-79"/>
              </a:rPr>
              <a:t>Self-</a:t>
            </a:r>
            <a:r>
              <a:rPr lang="en-US" sz="2400" b="1" dirty="0" err="1">
                <a:latin typeface="Narkisim" panose="020E0502050101010101" pitchFamily="34" charset="-79"/>
                <a:cs typeface="Narkisim" panose="020E0502050101010101" pitchFamily="34" charset="-79"/>
              </a:rPr>
              <a:t>clusterization</a:t>
            </a:r>
            <a:r>
              <a:rPr lang="en-US" sz="2400" b="1" dirty="0">
                <a:latin typeface="Narkisim" panose="020E0502050101010101" pitchFamily="34" charset="-79"/>
                <a:cs typeface="Narkisim" panose="020E0502050101010101" pitchFamily="34" charset="-79"/>
              </a:rPr>
              <a:t> of the data is different from that of the pathology</a:t>
            </a:r>
          </a:p>
        </p:txBody>
      </p:sp>
    </p:spTree>
    <p:extLst>
      <p:ext uri="{BB962C8B-B14F-4D97-AF65-F5344CB8AC3E}">
        <p14:creationId xmlns:p14="http://schemas.microsoft.com/office/powerpoint/2010/main" val="1199789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מלבן 3"/>
          <p:cNvSpPr/>
          <p:nvPr/>
        </p:nvSpPr>
        <p:spPr>
          <a:xfrm>
            <a:off x="-170917" y="222526"/>
            <a:ext cx="1081043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tabLst>
                <a:tab pos="914400" algn="l"/>
              </a:tabLst>
            </a:pPr>
            <a:r>
              <a:rPr lang="en-US" sz="2800" b="1" dirty="0" smtClean="0">
                <a:solidFill>
                  <a:srgbClr val="0E101A"/>
                </a:solidFill>
                <a:latin typeface="Narkisim" panose="020E0502050101010101" pitchFamily="34" charset="-79"/>
                <a:ea typeface="Times New Roman" panose="02020603050405020304" pitchFamily="18" charset="0"/>
                <a:cs typeface="Narkisim" panose="020E0502050101010101" pitchFamily="34" charset="-79"/>
              </a:rPr>
              <a:t>Ridge plot of the 10 </a:t>
            </a:r>
            <a:r>
              <a:rPr lang="en-US" sz="2800" b="1" dirty="0">
                <a:solidFill>
                  <a:srgbClr val="0E101A"/>
                </a:solidFill>
                <a:latin typeface="Narkisim" panose="020E0502050101010101" pitchFamily="34" charset="-79"/>
                <a:ea typeface="Times New Roman" panose="02020603050405020304" pitchFamily="18" charset="0"/>
                <a:cs typeface="Narkisim" panose="020E0502050101010101" pitchFamily="34" charset="-79"/>
              </a:rPr>
              <a:t>most highly variable </a:t>
            </a:r>
            <a:r>
              <a:rPr lang="en-US" sz="2800" b="1" dirty="0" smtClean="0">
                <a:solidFill>
                  <a:srgbClr val="0E101A"/>
                </a:solidFill>
                <a:latin typeface="Narkisim" panose="020E0502050101010101" pitchFamily="34" charset="-79"/>
                <a:ea typeface="Times New Roman" panose="02020603050405020304" pitchFamily="18" charset="0"/>
                <a:cs typeface="Narkisim" panose="020E0502050101010101" pitchFamily="34" charset="-79"/>
              </a:rPr>
              <a:t>genes according to clusters</a:t>
            </a:r>
            <a:endParaRPr lang="en-US" sz="2800" b="1" dirty="0">
              <a:latin typeface="Narkisim" panose="020E0502050101010101" pitchFamily="34" charset="-79"/>
              <a:ea typeface="Times New Roman" panose="02020603050405020304" pitchFamily="18" charset="0"/>
              <a:cs typeface="Narkisim" panose="020E0502050101010101" pitchFamily="34" charset="-79"/>
            </a:endParaRPr>
          </a:p>
        </p:txBody>
      </p:sp>
      <p:pic>
        <p:nvPicPr>
          <p:cNvPr id="3" name="תמונה 2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938"/>
          <a:stretch/>
        </p:blipFill>
        <p:spPr>
          <a:xfrm>
            <a:off x="85103" y="905854"/>
            <a:ext cx="6032268" cy="4648912"/>
          </a:xfrm>
          <a:prstGeom prst="rect">
            <a:avLst/>
          </a:prstGeom>
        </p:spPr>
      </p:pic>
      <p:pic>
        <p:nvPicPr>
          <p:cNvPr id="6" name="תמונה 5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436"/>
          <a:stretch/>
        </p:blipFill>
        <p:spPr>
          <a:xfrm>
            <a:off x="6026208" y="982768"/>
            <a:ext cx="6025990" cy="3083563"/>
          </a:xfrm>
          <a:prstGeom prst="rect">
            <a:avLst/>
          </a:prstGeom>
        </p:spPr>
      </p:pic>
      <p:sp>
        <p:nvSpPr>
          <p:cNvPr id="8" name="מלבן 7"/>
          <p:cNvSpPr/>
          <p:nvPr/>
        </p:nvSpPr>
        <p:spPr>
          <a:xfrm>
            <a:off x="1403780" y="5554766"/>
            <a:ext cx="9056272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da-DK" sz="2400" b="1" dirty="0" smtClean="0">
                <a:latin typeface="Narkisim" panose="020E0502050101010101" pitchFamily="34" charset="-79"/>
                <a:cs typeface="Narkisim" panose="020E0502050101010101" pitchFamily="34" charset="-79"/>
              </a:rPr>
              <a:t>Half of the most highly variablt genes are common for the two datasets!</a:t>
            </a:r>
            <a:br>
              <a:rPr lang="da-DK" sz="2400" b="1" dirty="0" smtClean="0">
                <a:latin typeface="Narkisim" panose="020E0502050101010101" pitchFamily="34" charset="-79"/>
                <a:cs typeface="Narkisim" panose="020E0502050101010101" pitchFamily="34" charset="-79"/>
              </a:rPr>
            </a:br>
            <a:r>
              <a:rPr lang="da-DK" sz="2400" b="1" dirty="0" smtClean="0">
                <a:latin typeface="Narkisim" panose="020E0502050101010101" pitchFamily="34" charset="-79"/>
                <a:cs typeface="Narkisim" panose="020E0502050101010101" pitchFamily="34" charset="-79"/>
              </a:rPr>
              <a:t>EGR1, SIK1, KDM5D, IGFBP2, CYP1A1</a:t>
            </a:r>
            <a:endParaRPr lang="en-US" sz="2400" b="1" dirty="0">
              <a:latin typeface="Narkisim" panose="020E0502050101010101" pitchFamily="34" charset="-79"/>
              <a:cs typeface="Narkisim" panose="020E0502050101010101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080642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19643" y="135310"/>
            <a:ext cx="79720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latin typeface="Narkisim" panose="020E0502050101010101" pitchFamily="34" charset="-79"/>
                <a:cs typeface="Narkisim" panose="020E0502050101010101" pitchFamily="34" charset="-79"/>
              </a:rPr>
              <a:t>EGR1 expression </a:t>
            </a:r>
            <a:r>
              <a:rPr lang="en-US" sz="3200" b="1" dirty="0" smtClean="0">
                <a:latin typeface="Narkisim" panose="020E0502050101010101" pitchFamily="34" charset="-79"/>
                <a:cs typeface="Narkisim" panose="020E0502050101010101" pitchFamily="34" charset="-79"/>
              </a:rPr>
              <a:t>levels according to fibrosis stage</a:t>
            </a:r>
            <a:endParaRPr lang="en-US" sz="3600" b="1" dirty="0">
              <a:latin typeface="Narkisim" panose="020E0502050101010101" pitchFamily="34" charset="-79"/>
              <a:cs typeface="Narkisim" panose="020E0502050101010101" pitchFamily="34" charset="-79"/>
            </a:endParaRPr>
          </a:p>
        </p:txBody>
      </p:sp>
      <p:pic>
        <p:nvPicPr>
          <p:cNvPr id="3" name="תמונה 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1977" y="908346"/>
            <a:ext cx="8863926" cy="5406995"/>
          </a:xfrm>
          <a:prstGeom prst="rect">
            <a:avLst/>
          </a:prstGeom>
        </p:spPr>
      </p:pic>
      <p:sp>
        <p:nvSpPr>
          <p:cNvPr id="5" name="מלבן 4"/>
          <p:cNvSpPr/>
          <p:nvPr/>
        </p:nvSpPr>
        <p:spPr>
          <a:xfrm>
            <a:off x="2345242" y="6092456"/>
            <a:ext cx="8420456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>
                <a:latin typeface="Narkisim" panose="020E0502050101010101" pitchFamily="34" charset="-79"/>
                <a:cs typeface="Narkisim" panose="020E0502050101010101" pitchFamily="34" charset="-79"/>
              </a:rPr>
              <a:t>A trend opposite to the one we saw in the previous </a:t>
            </a:r>
            <a:r>
              <a:rPr lang="en-US" sz="2400" b="1" dirty="0" smtClean="0">
                <a:latin typeface="Narkisim" panose="020E0502050101010101" pitchFamily="34" charset="-79"/>
                <a:cs typeface="Narkisim" panose="020E0502050101010101" pitchFamily="34" charset="-79"/>
              </a:rPr>
              <a:t>dataset!</a:t>
            </a:r>
            <a:endParaRPr lang="en-US" sz="2400" b="1" dirty="0">
              <a:latin typeface="Narkisim" panose="020E0502050101010101" pitchFamily="34" charset="-79"/>
              <a:cs typeface="Narkisim" panose="020E0502050101010101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718491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19643" y="135310"/>
            <a:ext cx="81868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latin typeface="Narkisim" panose="020E0502050101010101" pitchFamily="34" charset="-79"/>
                <a:cs typeface="Narkisim" panose="020E0502050101010101" pitchFamily="34" charset="-79"/>
              </a:rPr>
              <a:t>DUSP1 expression </a:t>
            </a:r>
            <a:r>
              <a:rPr lang="en-US" sz="3200" b="1" dirty="0" smtClean="0">
                <a:latin typeface="Narkisim" panose="020E0502050101010101" pitchFamily="34" charset="-79"/>
                <a:cs typeface="Narkisim" panose="020E0502050101010101" pitchFamily="34" charset="-79"/>
              </a:rPr>
              <a:t>levels according to </a:t>
            </a:r>
            <a:r>
              <a:rPr lang="en-US" sz="3200" b="1" dirty="0" smtClean="0">
                <a:latin typeface="Narkisim" panose="020E0502050101010101" pitchFamily="34" charset="-79"/>
                <a:cs typeface="Narkisim" panose="020E0502050101010101" pitchFamily="34" charset="-79"/>
              </a:rPr>
              <a:t>fibrosis stage</a:t>
            </a:r>
            <a:endParaRPr lang="en-US" sz="3600" b="1" dirty="0">
              <a:latin typeface="Narkisim" panose="020E0502050101010101" pitchFamily="34" charset="-79"/>
              <a:cs typeface="Narkisim" panose="020E0502050101010101" pitchFamily="34" charset="-79"/>
            </a:endParaRPr>
          </a:p>
        </p:txBody>
      </p:sp>
      <p:pic>
        <p:nvPicPr>
          <p:cNvPr id="2" name="תמונה 1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7615" y="951074"/>
            <a:ext cx="8857716" cy="5403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091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19643" y="135310"/>
            <a:ext cx="82477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latin typeface="Narkisim" panose="020E0502050101010101" pitchFamily="34" charset="-79"/>
                <a:cs typeface="Narkisim" panose="020E0502050101010101" pitchFamily="34" charset="-79"/>
              </a:rPr>
              <a:t>IGFBP2 expression </a:t>
            </a:r>
            <a:r>
              <a:rPr lang="en-US" sz="3200" b="1" dirty="0" smtClean="0">
                <a:latin typeface="Narkisim" panose="020E0502050101010101" pitchFamily="34" charset="-79"/>
                <a:cs typeface="Narkisim" panose="020E0502050101010101" pitchFamily="34" charset="-79"/>
              </a:rPr>
              <a:t>levels according to </a:t>
            </a:r>
            <a:r>
              <a:rPr lang="en-US" sz="3200" b="1" dirty="0" smtClean="0">
                <a:latin typeface="Narkisim" panose="020E0502050101010101" pitchFamily="34" charset="-79"/>
                <a:cs typeface="Narkisim" panose="020E0502050101010101" pitchFamily="34" charset="-79"/>
              </a:rPr>
              <a:t>fibrosis stage</a:t>
            </a:r>
            <a:endParaRPr lang="en-US" sz="3600" b="1" dirty="0">
              <a:latin typeface="Narkisim" panose="020E0502050101010101" pitchFamily="34" charset="-79"/>
              <a:cs typeface="Narkisim" panose="020E0502050101010101" pitchFamily="34" charset="-79"/>
            </a:endParaRPr>
          </a:p>
        </p:txBody>
      </p:sp>
      <p:pic>
        <p:nvPicPr>
          <p:cNvPr id="3" name="תמונה 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7795" y="925438"/>
            <a:ext cx="8947984" cy="5458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983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19643" y="135310"/>
            <a:ext cx="76915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latin typeface="Narkisim" panose="020E0502050101010101" pitchFamily="34" charset="-79"/>
                <a:cs typeface="Narkisim" panose="020E0502050101010101" pitchFamily="34" charset="-79"/>
              </a:rPr>
              <a:t>IGFBP2 expression </a:t>
            </a:r>
            <a:r>
              <a:rPr lang="en-US" sz="3200" b="1" dirty="0" smtClean="0">
                <a:latin typeface="Narkisim" panose="020E0502050101010101" pitchFamily="34" charset="-79"/>
                <a:cs typeface="Narkisim" panose="020E0502050101010101" pitchFamily="34" charset="-79"/>
              </a:rPr>
              <a:t>levels according to </a:t>
            </a:r>
            <a:r>
              <a:rPr lang="en-US" sz="3200" b="1" dirty="0" err="1" smtClean="0">
                <a:latin typeface="Narkisim" panose="020E0502050101010101" pitchFamily="34" charset="-79"/>
                <a:cs typeface="Narkisim" panose="020E0502050101010101" pitchFamily="34" charset="-79"/>
              </a:rPr>
              <a:t>nas</a:t>
            </a:r>
            <a:r>
              <a:rPr lang="en-US" sz="3200" b="1" dirty="0" smtClean="0">
                <a:latin typeface="Narkisim" panose="020E0502050101010101" pitchFamily="34" charset="-79"/>
                <a:cs typeface="Narkisim" panose="020E0502050101010101" pitchFamily="34" charset="-79"/>
              </a:rPr>
              <a:t> score</a:t>
            </a:r>
            <a:endParaRPr lang="en-US" sz="3600" b="1" dirty="0">
              <a:latin typeface="Narkisim" panose="020E0502050101010101" pitchFamily="34" charset="-79"/>
              <a:cs typeface="Narkisim" panose="020E0502050101010101" pitchFamily="34" charset="-79"/>
            </a:endParaRPr>
          </a:p>
        </p:txBody>
      </p:sp>
      <p:pic>
        <p:nvPicPr>
          <p:cNvPr id="2" name="תמונה 1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8511" y="933228"/>
            <a:ext cx="9148273" cy="5580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19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19643" y="135310"/>
            <a:ext cx="63450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latin typeface="Narkisim" panose="020E0502050101010101" pitchFamily="34" charset="-79"/>
                <a:cs typeface="Narkisim" panose="020E0502050101010101" pitchFamily="34" charset="-79"/>
              </a:rPr>
              <a:t>SIK1 expression </a:t>
            </a:r>
            <a:r>
              <a:rPr lang="en-US" sz="3200" b="1" dirty="0" smtClean="0">
                <a:latin typeface="Narkisim" panose="020E0502050101010101" pitchFamily="34" charset="-79"/>
                <a:cs typeface="Narkisim" panose="020E0502050101010101" pitchFamily="34" charset="-79"/>
              </a:rPr>
              <a:t>levels according to </a:t>
            </a:r>
            <a:r>
              <a:rPr lang="en-US" sz="3200" b="1" dirty="0" smtClean="0">
                <a:latin typeface="Narkisim" panose="020E0502050101010101" pitchFamily="34" charset="-79"/>
                <a:cs typeface="Narkisim" panose="020E0502050101010101" pitchFamily="34" charset="-79"/>
              </a:rPr>
              <a:t>age</a:t>
            </a:r>
            <a:endParaRPr lang="en-US" sz="3600" b="1" dirty="0">
              <a:latin typeface="Narkisim" panose="020E0502050101010101" pitchFamily="34" charset="-79"/>
              <a:cs typeface="Narkisim" panose="020E0502050101010101" pitchFamily="34" charset="-79"/>
            </a:endParaRPr>
          </a:p>
        </p:txBody>
      </p:sp>
      <p:pic>
        <p:nvPicPr>
          <p:cNvPr id="3" name="תמונה 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3062" y="720085"/>
            <a:ext cx="9122636" cy="5564808"/>
          </a:xfrm>
          <a:prstGeom prst="rect">
            <a:avLst/>
          </a:prstGeom>
        </p:spPr>
      </p:pic>
      <p:sp>
        <p:nvSpPr>
          <p:cNvPr id="5" name="מלבן 4"/>
          <p:cNvSpPr/>
          <p:nvPr/>
        </p:nvSpPr>
        <p:spPr>
          <a:xfrm>
            <a:off x="2618707" y="6092456"/>
            <a:ext cx="8420456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>
                <a:latin typeface="Narkisim" panose="020E0502050101010101" pitchFamily="34" charset="-79"/>
                <a:cs typeface="Narkisim" panose="020E0502050101010101" pitchFamily="34" charset="-79"/>
              </a:rPr>
              <a:t>A trend </a:t>
            </a:r>
            <a:r>
              <a:rPr lang="en-US" sz="2400" b="1" dirty="0" smtClean="0">
                <a:latin typeface="Narkisim" panose="020E0502050101010101" pitchFamily="34" charset="-79"/>
                <a:cs typeface="Narkisim" panose="020E0502050101010101" pitchFamily="34" charset="-79"/>
              </a:rPr>
              <a:t>similar to </a:t>
            </a:r>
            <a:r>
              <a:rPr lang="en-US" sz="2400" b="1" dirty="0">
                <a:latin typeface="Narkisim" panose="020E0502050101010101" pitchFamily="34" charset="-79"/>
                <a:cs typeface="Narkisim" panose="020E0502050101010101" pitchFamily="34" charset="-79"/>
              </a:rPr>
              <a:t>the one we saw in the previous </a:t>
            </a:r>
            <a:r>
              <a:rPr lang="en-US" sz="2400" b="1" dirty="0" smtClean="0">
                <a:latin typeface="Narkisim" panose="020E0502050101010101" pitchFamily="34" charset="-79"/>
                <a:cs typeface="Narkisim" panose="020E0502050101010101" pitchFamily="34" charset="-79"/>
              </a:rPr>
              <a:t>dataset!</a:t>
            </a:r>
            <a:endParaRPr lang="en-US" sz="2400" b="1" dirty="0">
              <a:latin typeface="Narkisim" panose="020E0502050101010101" pitchFamily="34" charset="-79"/>
              <a:cs typeface="Narkisim" panose="020E0502050101010101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022448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19643" y="135310"/>
            <a:ext cx="78101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latin typeface="Narkisim" panose="020E0502050101010101" pitchFamily="34" charset="-79"/>
                <a:cs typeface="Narkisim" panose="020E0502050101010101" pitchFamily="34" charset="-79"/>
              </a:rPr>
              <a:t>SIK1 expression </a:t>
            </a:r>
            <a:r>
              <a:rPr lang="en-US" sz="3200" b="1" dirty="0" smtClean="0">
                <a:latin typeface="Narkisim" panose="020E0502050101010101" pitchFamily="34" charset="-79"/>
                <a:cs typeface="Narkisim" panose="020E0502050101010101" pitchFamily="34" charset="-79"/>
              </a:rPr>
              <a:t>levels according to </a:t>
            </a:r>
            <a:r>
              <a:rPr lang="en-US" sz="3200" b="1" dirty="0" smtClean="0">
                <a:latin typeface="Narkisim" panose="020E0502050101010101" pitchFamily="34" charset="-79"/>
                <a:cs typeface="Narkisim" panose="020E0502050101010101" pitchFamily="34" charset="-79"/>
              </a:rPr>
              <a:t>fibrosis stage</a:t>
            </a:r>
            <a:endParaRPr lang="en-US" sz="3600" b="1" dirty="0">
              <a:latin typeface="Narkisim" panose="020E0502050101010101" pitchFamily="34" charset="-79"/>
              <a:cs typeface="Narkisim" panose="020E0502050101010101" pitchFamily="34" charset="-79"/>
            </a:endParaRPr>
          </a:p>
        </p:txBody>
      </p:sp>
      <p:pic>
        <p:nvPicPr>
          <p:cNvPr id="3" name="תמונה 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2883" y="720085"/>
            <a:ext cx="9062815" cy="5528317"/>
          </a:xfrm>
          <a:prstGeom prst="rect">
            <a:avLst/>
          </a:prstGeom>
        </p:spPr>
      </p:pic>
      <p:sp>
        <p:nvSpPr>
          <p:cNvPr id="5" name="מלבן 4"/>
          <p:cNvSpPr/>
          <p:nvPr/>
        </p:nvSpPr>
        <p:spPr>
          <a:xfrm>
            <a:off x="2345242" y="6092456"/>
            <a:ext cx="8420456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>
                <a:latin typeface="Narkisim" panose="020E0502050101010101" pitchFamily="34" charset="-79"/>
                <a:cs typeface="Narkisim" panose="020E0502050101010101" pitchFamily="34" charset="-79"/>
              </a:rPr>
              <a:t>A trend opposite to the one we saw in the previous </a:t>
            </a:r>
            <a:r>
              <a:rPr lang="en-US" sz="2400" b="1" dirty="0" smtClean="0">
                <a:latin typeface="Narkisim" panose="020E0502050101010101" pitchFamily="34" charset="-79"/>
                <a:cs typeface="Narkisim" panose="020E0502050101010101" pitchFamily="34" charset="-79"/>
              </a:rPr>
              <a:t>dataset!</a:t>
            </a:r>
            <a:endParaRPr lang="en-US" sz="2400" b="1" dirty="0">
              <a:latin typeface="Narkisim" panose="020E0502050101010101" pitchFamily="34" charset="-79"/>
              <a:cs typeface="Narkisim" panose="020E0502050101010101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368719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מלבן 3"/>
          <p:cNvSpPr/>
          <p:nvPr/>
        </p:nvSpPr>
        <p:spPr>
          <a:xfrm>
            <a:off x="-170917" y="410536"/>
            <a:ext cx="1081043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tabLst>
                <a:tab pos="914400" algn="l"/>
              </a:tabLst>
            </a:pPr>
            <a:r>
              <a:rPr lang="en-US" sz="2800" b="1" dirty="0" smtClean="0">
                <a:solidFill>
                  <a:srgbClr val="0E101A"/>
                </a:solidFill>
                <a:effectLst/>
                <a:latin typeface="Narkisim" panose="020E0502050101010101" pitchFamily="34" charset="-79"/>
                <a:ea typeface="Times New Roman" panose="02020603050405020304" pitchFamily="18" charset="0"/>
                <a:cs typeface="Narkisim" panose="020E0502050101010101" pitchFamily="34" charset="-79"/>
              </a:rPr>
              <a:t>Clustering using k-nearest neighbors algorithm (k=5, 10, 20) into 4 groups</a:t>
            </a:r>
            <a:endParaRPr lang="en-US" sz="2800" b="1" dirty="0">
              <a:latin typeface="Narkisim" panose="020E0502050101010101" pitchFamily="34" charset="-79"/>
              <a:ea typeface="Times New Roman" panose="02020603050405020304" pitchFamily="18" charset="0"/>
              <a:cs typeface="Narkisim" panose="020E0502050101010101" pitchFamily="34" charset="-79"/>
            </a:endParaRPr>
          </a:p>
        </p:txBody>
      </p:sp>
      <p:pic>
        <p:nvPicPr>
          <p:cNvPr id="6" name="תמונה 5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3" t="4270" r="710" b="6851"/>
          <a:stretch/>
        </p:blipFill>
        <p:spPr>
          <a:xfrm>
            <a:off x="1897166" y="1437958"/>
            <a:ext cx="8417608" cy="4944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566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376016" y="254951"/>
            <a:ext cx="20553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latin typeface="Narkisim" panose="020E0502050101010101" pitchFamily="34" charset="-79"/>
                <a:cs typeface="Narkisim" panose="020E0502050101010101" pitchFamily="34" charset="-79"/>
              </a:rPr>
              <a:t>Conclusions</a:t>
            </a:r>
            <a:endParaRPr lang="en-US" sz="3600" b="1" dirty="0">
              <a:latin typeface="Narkisim" panose="020E0502050101010101" pitchFamily="34" charset="-79"/>
              <a:cs typeface="Narkisim" panose="020E0502050101010101" pitchFamily="34" charset="-79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76016" y="1085722"/>
            <a:ext cx="11687815" cy="46166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 smtClean="0">
                <a:latin typeface="Narkisim" panose="020E0502050101010101" pitchFamily="34" charset="-79"/>
                <a:cs typeface="Narkisim" panose="020E0502050101010101" pitchFamily="34" charset="-79"/>
              </a:rPr>
              <a:t>First </a:t>
            </a:r>
            <a:r>
              <a:rPr lang="en-US" sz="2800" b="1" dirty="0" smtClean="0">
                <a:latin typeface="Narkisim" panose="020E0502050101010101" pitchFamily="34" charset="-79"/>
                <a:cs typeface="Narkisim" panose="020E0502050101010101" pitchFamily="34" charset="-79"/>
              </a:rPr>
              <a:t>dataset is a microarray </a:t>
            </a:r>
            <a:r>
              <a:rPr lang="en-US" sz="2800" b="1" dirty="0" err="1" smtClean="0">
                <a:latin typeface="Narkisim" panose="020E0502050101010101" pitchFamily="34" charset="-79"/>
                <a:cs typeface="Narkisim" panose="020E0502050101010101" pitchFamily="34" charset="-79"/>
              </a:rPr>
              <a:t>vs</a:t>
            </a:r>
            <a:r>
              <a:rPr lang="en-US" sz="2800" b="1" dirty="0" smtClean="0">
                <a:latin typeface="Narkisim" panose="020E0502050101010101" pitchFamily="34" charset="-79"/>
                <a:cs typeface="Narkisim" panose="020E0502050101010101" pitchFamily="34" charset="-79"/>
              </a:rPr>
              <a:t> RNA-</a:t>
            </a:r>
            <a:r>
              <a:rPr lang="en-US" sz="2800" b="1" dirty="0" err="1" smtClean="0">
                <a:latin typeface="Narkisim" panose="020E0502050101010101" pitchFamily="34" charset="-79"/>
                <a:cs typeface="Narkisim" panose="020E0502050101010101" pitchFamily="34" charset="-79"/>
              </a:rPr>
              <a:t>seq</a:t>
            </a:r>
            <a:r>
              <a:rPr lang="en-US" sz="2800" b="1" dirty="0" smtClean="0">
                <a:latin typeface="Narkisim" panose="020E0502050101010101" pitchFamily="34" charset="-79"/>
                <a:cs typeface="Narkisim" panose="020E0502050101010101" pitchFamily="34" charset="-79"/>
              </a:rPr>
              <a:t> at the second dataset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 smtClean="0">
                <a:latin typeface="Narkisim" panose="020E0502050101010101" pitchFamily="34" charset="-79"/>
                <a:cs typeface="Narkisim" panose="020E0502050101010101" pitchFamily="34" charset="-79"/>
              </a:rPr>
              <a:t>Self-</a:t>
            </a:r>
            <a:r>
              <a:rPr lang="en-US" sz="2800" b="1" dirty="0" err="1" smtClean="0">
                <a:latin typeface="Narkisim" panose="020E0502050101010101" pitchFamily="34" charset="-79"/>
                <a:cs typeface="Narkisim" panose="020E0502050101010101" pitchFamily="34" charset="-79"/>
              </a:rPr>
              <a:t>clusterization</a:t>
            </a:r>
            <a:r>
              <a:rPr lang="en-US" sz="2800" b="1" dirty="0" smtClean="0"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US" sz="2800" b="1" dirty="0" smtClean="0">
                <a:latin typeface="Narkisim" panose="020E0502050101010101" pitchFamily="34" charset="-79"/>
                <a:cs typeface="Narkisim" panose="020E0502050101010101" pitchFamily="34" charset="-79"/>
              </a:rPr>
              <a:t>of the data is different from that of the pathology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800" b="1" dirty="0" smtClean="0">
              <a:latin typeface="Narkisim" panose="020E0502050101010101" pitchFamily="34" charset="-79"/>
              <a:cs typeface="Narkisim" panose="020E0502050101010101" pitchFamily="34" charset="-79"/>
            </a:endParaRP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 smtClean="0">
                <a:latin typeface="Narkisim" panose="020E0502050101010101" pitchFamily="34" charset="-79"/>
                <a:cs typeface="Narkisim" panose="020E0502050101010101" pitchFamily="34" charset="-79"/>
              </a:rPr>
              <a:t>P53 target genes analysis doesn’t show a significant trend for the second dataset</a:t>
            </a:r>
            <a:endParaRPr lang="en-US" sz="2800" b="1" dirty="0" smtClean="0">
              <a:latin typeface="Narkisim" panose="020E0502050101010101" pitchFamily="34" charset="-79"/>
              <a:cs typeface="Narkisim" panose="020E0502050101010101" pitchFamily="34" charset="-79"/>
            </a:endParaRP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 smtClean="0">
                <a:latin typeface="Narkisim" panose="020E0502050101010101" pitchFamily="34" charset="-79"/>
                <a:cs typeface="Narkisim" panose="020E0502050101010101" pitchFamily="34" charset="-79"/>
              </a:rPr>
              <a:t>EGR1 </a:t>
            </a:r>
            <a:r>
              <a:rPr lang="en-US" sz="2800" b="1" dirty="0" smtClean="0">
                <a:latin typeface="Narkisim" panose="020E0502050101010101" pitchFamily="34" charset="-79"/>
                <a:cs typeface="Narkisim" panose="020E0502050101010101" pitchFamily="34" charset="-79"/>
              </a:rPr>
              <a:t>target genes analysis of the two datasets show:</a:t>
            </a:r>
          </a:p>
          <a:p>
            <a:pPr marL="1943100" lvl="3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 smtClean="0">
                <a:latin typeface="Narkisim" panose="020E0502050101010101" pitchFamily="34" charset="-79"/>
                <a:cs typeface="Narkisim" panose="020E0502050101010101" pitchFamily="34" charset="-79"/>
              </a:rPr>
              <a:t>Common highly variable genes</a:t>
            </a:r>
          </a:p>
          <a:p>
            <a:pPr marL="1943100" lvl="3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 smtClean="0">
                <a:latin typeface="Narkisim" panose="020E0502050101010101" pitchFamily="34" charset="-79"/>
                <a:cs typeface="Narkisim" panose="020E0502050101010101" pitchFamily="34" charset="-79"/>
              </a:rPr>
              <a:t>Similar and opposite trends of EGR1 and SIK1 genes</a:t>
            </a:r>
            <a:endParaRPr lang="en-US" sz="2800" b="1" dirty="0" smtClean="0">
              <a:latin typeface="Narkisim" panose="020E0502050101010101" pitchFamily="34" charset="-79"/>
              <a:cs typeface="Narkisim" panose="020E0502050101010101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649972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19643" y="135310"/>
            <a:ext cx="106618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latin typeface="Narkisim" panose="020E0502050101010101" pitchFamily="34" charset="-79"/>
                <a:cs typeface="Narkisim" panose="020E0502050101010101" pitchFamily="34" charset="-79"/>
              </a:rPr>
              <a:t>Filtering the data – Control </a:t>
            </a:r>
            <a:r>
              <a:rPr lang="en-US" sz="3200" b="1" dirty="0" err="1" smtClean="0">
                <a:latin typeface="Narkisim" panose="020E0502050101010101" pitchFamily="34" charset="-79"/>
                <a:cs typeface="Narkisim" panose="020E0502050101010101" pitchFamily="34" charset="-79"/>
              </a:rPr>
              <a:t>vs</a:t>
            </a:r>
            <a:r>
              <a:rPr lang="en-US" sz="3200" b="1" dirty="0" smtClean="0">
                <a:latin typeface="Narkisim" panose="020E0502050101010101" pitchFamily="34" charset="-79"/>
                <a:cs typeface="Narkisim" panose="020E0502050101010101" pitchFamily="34" charset="-79"/>
              </a:rPr>
              <a:t> Nash (before bariatric surgery only)</a:t>
            </a:r>
            <a:endParaRPr lang="en-US" sz="3600" b="1" dirty="0">
              <a:latin typeface="Narkisim" panose="020E0502050101010101" pitchFamily="34" charset="-79"/>
              <a:cs typeface="Narkisim" panose="020E0502050101010101" pitchFamily="34" charset="-79"/>
            </a:endParaRPr>
          </a:p>
        </p:txBody>
      </p:sp>
      <p:graphicFrame>
        <p:nvGraphicFramePr>
          <p:cNvPr id="5" name="טבלה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8236388"/>
              </p:ext>
            </p:extLst>
          </p:nvPr>
        </p:nvGraphicFramePr>
        <p:xfrm>
          <a:off x="1709158" y="972187"/>
          <a:ext cx="4744426" cy="5212080"/>
        </p:xfrm>
        <a:graphic>
          <a:graphicData uri="http://schemas.openxmlformats.org/drawingml/2006/table">
            <a:tbl>
              <a:tblPr/>
              <a:tblGrid>
                <a:gridCol w="2372213"/>
                <a:gridCol w="2372213"/>
              </a:tblGrid>
              <a:tr h="179234">
                <a:tc>
                  <a:txBody>
                    <a:bodyPr/>
                    <a:lstStyle/>
                    <a:p>
                      <a:pPr rtl="0" fontAlgn="b"/>
                      <a:r>
                        <a:rPr lang="en-US" sz="1800" dirty="0">
                          <a:effectLst/>
                          <a:latin typeface="Narkisim" panose="020E0502050101010101" pitchFamily="34" charset="-79"/>
                          <a:cs typeface="Narkisim" panose="020E0502050101010101" pitchFamily="34" charset="-79"/>
                        </a:rPr>
                        <a:t>liver, C, A1359-05</a:t>
                      </a:r>
                    </a:p>
                  </a:txBody>
                  <a:tcPr marL="6475" marR="6475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800" dirty="0">
                          <a:effectLst/>
                          <a:latin typeface="Narkisim" panose="020E0502050101010101" pitchFamily="34" charset="-79"/>
                          <a:cs typeface="Narkisim" panose="020E0502050101010101" pitchFamily="34" charset="-79"/>
                        </a:rPr>
                        <a:t>liver, N, A1359-06</a:t>
                      </a:r>
                    </a:p>
                  </a:txBody>
                  <a:tcPr marL="6475" marR="6475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9234">
                <a:tc>
                  <a:txBody>
                    <a:bodyPr/>
                    <a:lstStyle/>
                    <a:p>
                      <a:pPr rtl="0" fontAlgn="b"/>
                      <a:r>
                        <a:rPr lang="en-US" sz="1800">
                          <a:effectLst/>
                          <a:latin typeface="Narkisim" panose="020E0502050101010101" pitchFamily="34" charset="-79"/>
                          <a:cs typeface="Narkisim" panose="020E0502050101010101" pitchFamily="34" charset="-79"/>
                        </a:rPr>
                        <a:t>GSM1178974</a:t>
                      </a:r>
                    </a:p>
                  </a:txBody>
                  <a:tcPr marL="6475" marR="6475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800">
                          <a:effectLst/>
                          <a:latin typeface="Narkisim" panose="020E0502050101010101" pitchFamily="34" charset="-79"/>
                          <a:cs typeface="Narkisim" panose="020E0502050101010101" pitchFamily="34" charset="-79"/>
                        </a:rPr>
                        <a:t>GSM1178975</a:t>
                      </a:r>
                    </a:p>
                  </a:txBody>
                  <a:tcPr marL="6475" marR="6475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9234">
                <a:tc>
                  <a:txBody>
                    <a:bodyPr/>
                    <a:lstStyle/>
                    <a:p>
                      <a:pPr rtl="0" fontAlgn="b"/>
                      <a:r>
                        <a:rPr lang="en-US" sz="1800" dirty="0">
                          <a:effectLst/>
                          <a:latin typeface="Narkisim" panose="020E0502050101010101" pitchFamily="34" charset="-79"/>
                          <a:cs typeface="Narkisim" panose="020E0502050101010101" pitchFamily="34" charset="-79"/>
                        </a:rPr>
                        <a:t>Control</a:t>
                      </a:r>
                    </a:p>
                  </a:txBody>
                  <a:tcPr marL="6475" marR="6475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2C4C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800">
                          <a:effectLst/>
                          <a:latin typeface="Narkisim" panose="020E0502050101010101" pitchFamily="34" charset="-79"/>
                          <a:cs typeface="Narkisim" panose="020E0502050101010101" pitchFamily="34" charset="-79"/>
                        </a:rPr>
                        <a:t>Nash</a:t>
                      </a:r>
                    </a:p>
                  </a:txBody>
                  <a:tcPr marL="6475" marR="6475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9999"/>
                    </a:solidFill>
                  </a:tcPr>
                </a:tc>
              </a:tr>
              <a:tr h="179234">
                <a:tc>
                  <a:txBody>
                    <a:bodyPr/>
                    <a:lstStyle/>
                    <a:p>
                      <a:pPr rtl="0" fontAlgn="b"/>
                      <a:r>
                        <a:rPr lang="en-US" sz="1800">
                          <a:effectLst/>
                          <a:latin typeface="Narkisim" panose="020E0502050101010101" pitchFamily="34" charset="-79"/>
                          <a:cs typeface="Narkisim" panose="020E0502050101010101" pitchFamily="34" charset="-79"/>
                        </a:rPr>
                        <a:t>Homo sapiens</a:t>
                      </a:r>
                    </a:p>
                  </a:txBody>
                  <a:tcPr marL="6475" marR="6475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800" dirty="0">
                          <a:effectLst/>
                          <a:latin typeface="Narkisim" panose="020E0502050101010101" pitchFamily="34" charset="-79"/>
                          <a:cs typeface="Narkisim" panose="020E0502050101010101" pitchFamily="34" charset="-79"/>
                        </a:rPr>
                        <a:t>Homo sapiens</a:t>
                      </a:r>
                    </a:p>
                  </a:txBody>
                  <a:tcPr marL="6475" marR="6475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9234">
                <a:tc>
                  <a:txBody>
                    <a:bodyPr/>
                    <a:lstStyle/>
                    <a:p>
                      <a:pPr rtl="0" fontAlgn="b"/>
                      <a:r>
                        <a:rPr lang="en-US" sz="1800">
                          <a:effectLst/>
                          <a:latin typeface="Narkisim" panose="020E0502050101010101" pitchFamily="34" charset="-79"/>
                          <a:cs typeface="Narkisim" panose="020E0502050101010101" pitchFamily="34" charset="-79"/>
                        </a:rPr>
                        <a:t>tissue type: liver biopsy</a:t>
                      </a:r>
                    </a:p>
                  </a:txBody>
                  <a:tcPr marL="6475" marR="6475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800">
                          <a:effectLst/>
                          <a:latin typeface="Narkisim" panose="020E0502050101010101" pitchFamily="34" charset="-79"/>
                          <a:cs typeface="Narkisim" panose="020E0502050101010101" pitchFamily="34" charset="-79"/>
                        </a:rPr>
                        <a:t>tissue type: liver biopsy</a:t>
                      </a:r>
                    </a:p>
                  </a:txBody>
                  <a:tcPr marL="6475" marR="6475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9234">
                <a:tc>
                  <a:txBody>
                    <a:bodyPr/>
                    <a:lstStyle/>
                    <a:p>
                      <a:pPr rtl="0" fontAlgn="b"/>
                      <a:r>
                        <a:rPr lang="en-US" sz="1800" dirty="0">
                          <a:effectLst/>
                          <a:latin typeface="Narkisim" panose="020E0502050101010101" pitchFamily="34" charset="-79"/>
                          <a:cs typeface="Narkisim" panose="020E0502050101010101" pitchFamily="34" charset="-79"/>
                        </a:rPr>
                        <a:t>group: Control</a:t>
                      </a:r>
                    </a:p>
                  </a:txBody>
                  <a:tcPr marL="6475" marR="6475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800">
                          <a:effectLst/>
                          <a:latin typeface="Narkisim" panose="020E0502050101010101" pitchFamily="34" charset="-79"/>
                          <a:cs typeface="Narkisim" panose="020E0502050101010101" pitchFamily="34" charset="-79"/>
                        </a:rPr>
                        <a:t>group: Nash</a:t>
                      </a:r>
                    </a:p>
                  </a:txBody>
                  <a:tcPr marL="6475" marR="6475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9234">
                <a:tc>
                  <a:txBody>
                    <a:bodyPr/>
                    <a:lstStyle/>
                    <a:p>
                      <a:pPr rtl="0" fontAlgn="b"/>
                      <a:r>
                        <a:rPr lang="en-US" sz="1800">
                          <a:effectLst/>
                          <a:latin typeface="Narkisim" panose="020E0502050101010101" pitchFamily="34" charset="-79"/>
                          <a:cs typeface="Narkisim" panose="020E0502050101010101" pitchFamily="34" charset="-79"/>
                        </a:rPr>
                        <a:t>fat: 2</a:t>
                      </a:r>
                    </a:p>
                  </a:txBody>
                  <a:tcPr marL="6475" marR="6475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800">
                          <a:effectLst/>
                          <a:latin typeface="Narkisim" panose="020E0502050101010101" pitchFamily="34" charset="-79"/>
                          <a:cs typeface="Narkisim" panose="020E0502050101010101" pitchFamily="34" charset="-79"/>
                        </a:rPr>
                        <a:t>fat: 80</a:t>
                      </a:r>
                    </a:p>
                  </a:txBody>
                  <a:tcPr marL="6475" marR="6475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9234">
                <a:tc>
                  <a:txBody>
                    <a:bodyPr/>
                    <a:lstStyle/>
                    <a:p>
                      <a:pPr rtl="0" fontAlgn="b"/>
                      <a:r>
                        <a:rPr lang="en-US" sz="1800">
                          <a:effectLst/>
                          <a:latin typeface="Narkisim" panose="020E0502050101010101" pitchFamily="34" charset="-79"/>
                          <a:cs typeface="Narkisim" panose="020E0502050101010101" pitchFamily="34" charset="-79"/>
                        </a:rPr>
                        <a:t>inflammation: 0</a:t>
                      </a:r>
                    </a:p>
                  </a:txBody>
                  <a:tcPr marL="6475" marR="6475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800">
                          <a:effectLst/>
                          <a:latin typeface="Narkisim" panose="020E0502050101010101" pitchFamily="34" charset="-79"/>
                          <a:cs typeface="Narkisim" panose="020E0502050101010101" pitchFamily="34" charset="-79"/>
                        </a:rPr>
                        <a:t>inflammation: 1</a:t>
                      </a:r>
                    </a:p>
                  </a:txBody>
                  <a:tcPr marL="6475" marR="6475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9234">
                <a:tc>
                  <a:txBody>
                    <a:bodyPr/>
                    <a:lstStyle/>
                    <a:p>
                      <a:pPr rtl="0" fontAlgn="b"/>
                      <a:r>
                        <a:rPr lang="en-US" sz="1800" dirty="0">
                          <a:effectLst/>
                          <a:latin typeface="Narkisim" panose="020E0502050101010101" pitchFamily="34" charset="-79"/>
                          <a:cs typeface="Narkisim" panose="020E0502050101010101" pitchFamily="34" charset="-79"/>
                        </a:rPr>
                        <a:t>Sex: male</a:t>
                      </a:r>
                    </a:p>
                  </a:txBody>
                  <a:tcPr marL="6475" marR="6475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800">
                          <a:effectLst/>
                          <a:latin typeface="Narkisim" panose="020E0502050101010101" pitchFamily="34" charset="-79"/>
                          <a:cs typeface="Narkisim" panose="020E0502050101010101" pitchFamily="34" charset="-79"/>
                        </a:rPr>
                        <a:t>Sex: male</a:t>
                      </a:r>
                    </a:p>
                  </a:txBody>
                  <a:tcPr marL="6475" marR="6475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FA8DC"/>
                    </a:solidFill>
                  </a:tcPr>
                </a:tc>
              </a:tr>
              <a:tr h="179234">
                <a:tc>
                  <a:txBody>
                    <a:bodyPr/>
                    <a:lstStyle/>
                    <a:p>
                      <a:pPr rtl="0" fontAlgn="b"/>
                      <a:r>
                        <a:rPr lang="en-US" sz="1800">
                          <a:effectLst/>
                          <a:latin typeface="Narkisim" panose="020E0502050101010101" pitchFamily="34" charset="-79"/>
                          <a:cs typeface="Narkisim" panose="020E0502050101010101" pitchFamily="34" charset="-79"/>
                        </a:rPr>
                        <a:t>age: 80</a:t>
                      </a:r>
                    </a:p>
                  </a:txBody>
                  <a:tcPr marL="6475" marR="6475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800">
                          <a:effectLst/>
                          <a:latin typeface="Narkisim" panose="020E0502050101010101" pitchFamily="34" charset="-79"/>
                          <a:cs typeface="Narkisim" panose="020E0502050101010101" pitchFamily="34" charset="-79"/>
                        </a:rPr>
                        <a:t>age: 49.00555556</a:t>
                      </a:r>
                    </a:p>
                  </a:txBody>
                  <a:tcPr marL="6475" marR="6475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9234">
                <a:tc>
                  <a:txBody>
                    <a:bodyPr/>
                    <a:lstStyle/>
                    <a:p>
                      <a:pPr rtl="0" fontAlgn="b"/>
                      <a:r>
                        <a:rPr lang="en-US" sz="1800">
                          <a:effectLst/>
                          <a:latin typeface="Narkisim" panose="020E0502050101010101" pitchFamily="34" charset="-79"/>
                          <a:cs typeface="Narkisim" panose="020E0502050101010101" pitchFamily="34" charset="-79"/>
                        </a:rPr>
                        <a:t>bmi: 25.8</a:t>
                      </a:r>
                    </a:p>
                  </a:txBody>
                  <a:tcPr marL="6475" marR="6475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800">
                          <a:effectLst/>
                          <a:latin typeface="Narkisim" panose="020E0502050101010101" pitchFamily="34" charset="-79"/>
                          <a:cs typeface="Narkisim" panose="020E0502050101010101" pitchFamily="34" charset="-79"/>
                        </a:rPr>
                        <a:t>bmi: 25.61728395</a:t>
                      </a:r>
                    </a:p>
                  </a:txBody>
                  <a:tcPr marL="6475" marR="6475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9234">
                <a:tc>
                  <a:txBody>
                    <a:bodyPr/>
                    <a:lstStyle/>
                    <a:p>
                      <a:pPr rtl="0" fontAlgn="b"/>
                      <a:r>
                        <a:rPr lang="en-US" sz="1800">
                          <a:effectLst/>
                          <a:latin typeface="Narkisim" panose="020E0502050101010101" pitchFamily="34" charset="-79"/>
                          <a:cs typeface="Narkisim" panose="020E0502050101010101" pitchFamily="34" charset="-79"/>
                        </a:rPr>
                        <a:t>nas: 0</a:t>
                      </a:r>
                    </a:p>
                  </a:txBody>
                  <a:tcPr marL="6475" marR="6475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800">
                          <a:effectLst/>
                          <a:latin typeface="Narkisim" panose="020E0502050101010101" pitchFamily="34" charset="-79"/>
                          <a:cs typeface="Narkisim" panose="020E0502050101010101" pitchFamily="34" charset="-79"/>
                        </a:rPr>
                        <a:t>nas: 4</a:t>
                      </a:r>
                    </a:p>
                  </a:txBody>
                  <a:tcPr marL="6475" marR="6475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9234">
                <a:tc>
                  <a:txBody>
                    <a:bodyPr/>
                    <a:lstStyle/>
                    <a:p>
                      <a:pPr rtl="0" fontAlgn="b"/>
                      <a:r>
                        <a:rPr lang="en-US" sz="1800">
                          <a:effectLst/>
                          <a:latin typeface="Narkisim" panose="020E0502050101010101" pitchFamily="34" charset="-79"/>
                          <a:cs typeface="Narkisim" panose="020E0502050101010101" pitchFamily="34" charset="-79"/>
                        </a:rPr>
                        <a:t>fibrosis: 0</a:t>
                      </a:r>
                    </a:p>
                  </a:txBody>
                  <a:tcPr marL="6475" marR="6475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800">
                          <a:effectLst/>
                          <a:latin typeface="Narkisim" panose="020E0502050101010101" pitchFamily="34" charset="-79"/>
                          <a:cs typeface="Narkisim" panose="020E0502050101010101" pitchFamily="34" charset="-79"/>
                        </a:rPr>
                        <a:t>fibrosis: 1</a:t>
                      </a:r>
                    </a:p>
                  </a:txBody>
                  <a:tcPr marL="6475" marR="6475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9234">
                <a:tc>
                  <a:txBody>
                    <a:bodyPr/>
                    <a:lstStyle/>
                    <a:p>
                      <a:pPr rtl="0" fontAlgn="b"/>
                      <a:r>
                        <a:rPr lang="en-US" sz="1800">
                          <a:effectLst/>
                          <a:latin typeface="Narkisim" panose="020E0502050101010101" pitchFamily="34" charset="-79"/>
                          <a:cs typeface="Narkisim" panose="020E0502050101010101" pitchFamily="34" charset="-79"/>
                        </a:rPr>
                        <a:t>lar: 0</a:t>
                      </a:r>
                    </a:p>
                  </a:txBody>
                  <a:tcPr marL="6475" marR="6475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800">
                          <a:effectLst/>
                          <a:latin typeface="Narkisim" panose="020E0502050101010101" pitchFamily="34" charset="-79"/>
                          <a:cs typeface="Narkisim" panose="020E0502050101010101" pitchFamily="34" charset="-79"/>
                        </a:rPr>
                        <a:t>lar: 0.159091628</a:t>
                      </a:r>
                    </a:p>
                  </a:txBody>
                  <a:tcPr marL="6475" marR="6475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9234">
                <a:tc>
                  <a:txBody>
                    <a:bodyPr/>
                    <a:lstStyle/>
                    <a:p>
                      <a:pPr rtl="0" fontAlgn="b"/>
                      <a:r>
                        <a:rPr lang="en-US" sz="1800">
                          <a:effectLst/>
                          <a:latin typeface="Narkisim" panose="020E0502050101010101" pitchFamily="34" charset="-79"/>
                          <a:cs typeface="Narkisim" panose="020E0502050101010101" pitchFamily="34" charset="-79"/>
                        </a:rPr>
                        <a:t>delta lar: NA</a:t>
                      </a:r>
                    </a:p>
                  </a:txBody>
                  <a:tcPr marL="6475" marR="6475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800">
                          <a:effectLst/>
                          <a:latin typeface="Narkisim" panose="020E0502050101010101" pitchFamily="34" charset="-79"/>
                          <a:cs typeface="Narkisim" panose="020E0502050101010101" pitchFamily="34" charset="-79"/>
                        </a:rPr>
                        <a:t>delta lar: NA</a:t>
                      </a:r>
                    </a:p>
                  </a:txBody>
                  <a:tcPr marL="6475" marR="6475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9234">
                <a:tc>
                  <a:txBody>
                    <a:bodyPr/>
                    <a:lstStyle/>
                    <a:p>
                      <a:pPr rtl="0" fontAlgn="b"/>
                      <a:r>
                        <a:rPr lang="en-US" sz="1800">
                          <a:effectLst/>
                          <a:latin typeface="Narkisim" panose="020E0502050101010101" pitchFamily="34" charset="-79"/>
                          <a:cs typeface="Narkisim" panose="020E0502050101010101" pitchFamily="34" charset="-79"/>
                        </a:rPr>
                        <a:t>delta leptin: NA</a:t>
                      </a:r>
                    </a:p>
                  </a:txBody>
                  <a:tcPr marL="6475" marR="6475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800">
                          <a:effectLst/>
                          <a:latin typeface="Narkisim" panose="020E0502050101010101" pitchFamily="34" charset="-79"/>
                          <a:cs typeface="Narkisim" panose="020E0502050101010101" pitchFamily="34" charset="-79"/>
                        </a:rPr>
                        <a:t>delta leptin: NA</a:t>
                      </a:r>
                    </a:p>
                  </a:txBody>
                  <a:tcPr marL="6475" marR="6475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9234">
                <a:tc>
                  <a:txBody>
                    <a:bodyPr/>
                    <a:lstStyle/>
                    <a:p>
                      <a:pPr rtl="0" fontAlgn="b"/>
                      <a:r>
                        <a:rPr lang="en-US" sz="1800">
                          <a:effectLst/>
                          <a:latin typeface="Narkisim" panose="020E0502050101010101" pitchFamily="34" charset="-79"/>
                          <a:cs typeface="Narkisim" panose="020E0502050101010101" pitchFamily="34" charset="-79"/>
                        </a:rPr>
                        <a:t>leptin: 0</a:t>
                      </a:r>
                    </a:p>
                  </a:txBody>
                  <a:tcPr marL="6475" marR="6475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800">
                          <a:effectLst/>
                          <a:latin typeface="Narkisim" panose="020E0502050101010101" pitchFamily="34" charset="-79"/>
                          <a:cs typeface="Narkisim" panose="020E0502050101010101" pitchFamily="34" charset="-79"/>
                        </a:rPr>
                        <a:t>leptin: 0.901124</a:t>
                      </a:r>
                    </a:p>
                  </a:txBody>
                  <a:tcPr marL="6475" marR="6475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9234">
                <a:tc>
                  <a:txBody>
                    <a:bodyPr/>
                    <a:lstStyle/>
                    <a:p>
                      <a:pPr rtl="0" fontAlgn="b"/>
                      <a:r>
                        <a:rPr lang="en-US" sz="1800">
                          <a:effectLst/>
                          <a:latin typeface="Narkisim" panose="020E0502050101010101" pitchFamily="34" charset="-79"/>
                          <a:cs typeface="Narkisim" panose="020E0502050101010101" pitchFamily="34" charset="-79"/>
                        </a:rPr>
                        <a:t>adiponectin: 26.372</a:t>
                      </a:r>
                    </a:p>
                  </a:txBody>
                  <a:tcPr marL="6475" marR="6475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800">
                          <a:effectLst/>
                          <a:latin typeface="Narkisim" panose="020E0502050101010101" pitchFamily="34" charset="-79"/>
                          <a:cs typeface="Narkisim" panose="020E0502050101010101" pitchFamily="34" charset="-79"/>
                        </a:rPr>
                        <a:t>adiponectin: 5.664182401</a:t>
                      </a:r>
                    </a:p>
                  </a:txBody>
                  <a:tcPr marL="6475" marR="6475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9234">
                <a:tc>
                  <a:txBody>
                    <a:bodyPr/>
                    <a:lstStyle/>
                    <a:p>
                      <a:pPr rtl="0" fontAlgn="b"/>
                      <a:r>
                        <a:rPr lang="en-US" sz="1800">
                          <a:effectLst/>
                          <a:latin typeface="Narkisim" panose="020E0502050101010101" pitchFamily="34" charset="-79"/>
                          <a:cs typeface="Narkisim" panose="020E0502050101010101" pitchFamily="34" charset="-79"/>
                        </a:rPr>
                        <a:t>delta adipo: NA</a:t>
                      </a:r>
                    </a:p>
                  </a:txBody>
                  <a:tcPr marL="6475" marR="6475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800" dirty="0">
                          <a:effectLst/>
                          <a:latin typeface="Narkisim" panose="020E0502050101010101" pitchFamily="34" charset="-79"/>
                          <a:cs typeface="Narkisim" panose="020E0502050101010101" pitchFamily="34" charset="-79"/>
                        </a:rPr>
                        <a:t>delta </a:t>
                      </a:r>
                      <a:r>
                        <a:rPr lang="en-US" sz="1800" dirty="0" err="1">
                          <a:effectLst/>
                          <a:latin typeface="Narkisim" panose="020E0502050101010101" pitchFamily="34" charset="-79"/>
                          <a:cs typeface="Narkisim" panose="020E0502050101010101" pitchFamily="34" charset="-79"/>
                        </a:rPr>
                        <a:t>adipo</a:t>
                      </a:r>
                      <a:r>
                        <a:rPr lang="en-US" sz="1800" dirty="0">
                          <a:effectLst/>
                          <a:latin typeface="Narkisim" panose="020E0502050101010101" pitchFamily="34" charset="-79"/>
                          <a:cs typeface="Narkisim" panose="020E0502050101010101" pitchFamily="34" charset="-79"/>
                        </a:rPr>
                        <a:t>: NA</a:t>
                      </a:r>
                    </a:p>
                  </a:txBody>
                  <a:tcPr marL="6475" marR="6475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6" name="טבלה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7564385"/>
              </p:ext>
            </p:extLst>
          </p:nvPr>
        </p:nvGraphicFramePr>
        <p:xfrm>
          <a:off x="7624841" y="2930506"/>
          <a:ext cx="2860848" cy="822960"/>
        </p:xfrm>
        <a:graphic>
          <a:graphicData uri="http://schemas.openxmlformats.org/drawingml/2006/table">
            <a:tbl>
              <a:tblPr/>
              <a:tblGrid>
                <a:gridCol w="1430424"/>
                <a:gridCol w="1430424"/>
              </a:tblGrid>
              <a:tr h="160020">
                <a:tc>
                  <a:txBody>
                    <a:bodyPr/>
                    <a:lstStyle/>
                    <a:p>
                      <a:pPr rtl="0" fontAlgn="b"/>
                      <a:r>
                        <a:rPr lang="en-US" dirty="0">
                          <a:effectLst/>
                          <a:latin typeface="Narkisim" panose="020E0502050101010101" pitchFamily="34" charset="-79"/>
                          <a:cs typeface="Narkisim" panose="020E0502050101010101" pitchFamily="34" charset="-79"/>
                        </a:rPr>
                        <a:t>Control</a:t>
                      </a:r>
                    </a:p>
                  </a:txBody>
                  <a:tcPr marL="22860" marR="2286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2C4C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  <a:latin typeface="Narkisim" panose="020E0502050101010101" pitchFamily="34" charset="-79"/>
                          <a:cs typeface="Narkisim" panose="020E0502050101010101" pitchFamily="34" charset="-79"/>
                        </a:rPr>
                        <a:t>12</a:t>
                      </a:r>
                    </a:p>
                  </a:txBody>
                  <a:tcPr marL="22860" marR="2286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0020">
                <a:tc>
                  <a:txBody>
                    <a:bodyPr/>
                    <a:lstStyle/>
                    <a:p>
                      <a:pPr rtl="0" fontAlgn="b"/>
                      <a:r>
                        <a:rPr lang="en-US" dirty="0">
                          <a:effectLst/>
                          <a:latin typeface="Narkisim" panose="020E0502050101010101" pitchFamily="34" charset="-79"/>
                          <a:cs typeface="Narkisim" panose="020E0502050101010101" pitchFamily="34" charset="-79"/>
                        </a:rPr>
                        <a:t>Nash</a:t>
                      </a:r>
                    </a:p>
                  </a:txBody>
                  <a:tcPr marL="22860" marR="2286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  <a:latin typeface="Narkisim" panose="020E0502050101010101" pitchFamily="34" charset="-79"/>
                          <a:cs typeface="Narkisim" panose="020E0502050101010101" pitchFamily="34" charset="-79"/>
                        </a:rPr>
                        <a:t>17</a:t>
                      </a:r>
                    </a:p>
                  </a:txBody>
                  <a:tcPr marL="22860" marR="2286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0020">
                <a:tc>
                  <a:txBody>
                    <a:bodyPr/>
                    <a:lstStyle/>
                    <a:p>
                      <a:pPr rtl="0" fontAlgn="b"/>
                      <a:r>
                        <a:rPr lang="en-US" b="1">
                          <a:effectLst/>
                          <a:latin typeface="Narkisim" panose="020E0502050101010101" pitchFamily="34" charset="-79"/>
                          <a:cs typeface="Narkisim" panose="020E0502050101010101" pitchFamily="34" charset="-79"/>
                        </a:rPr>
                        <a:t>Total</a:t>
                      </a:r>
                    </a:p>
                  </a:txBody>
                  <a:tcPr marL="22860" marR="2286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b="1" dirty="0" smtClean="0">
                          <a:effectLst/>
                          <a:latin typeface="Narkisim" panose="020E0502050101010101" pitchFamily="34" charset="-79"/>
                          <a:cs typeface="Narkisim" panose="020E0502050101010101" pitchFamily="34" charset="-79"/>
                        </a:rPr>
                        <a:t>29</a:t>
                      </a:r>
                      <a:endParaRPr lang="en-US" b="1" dirty="0">
                        <a:effectLst/>
                        <a:latin typeface="Narkisim" panose="020E0502050101010101" pitchFamily="34" charset="-79"/>
                        <a:cs typeface="Narkisim" panose="020E0502050101010101" pitchFamily="34" charset="-79"/>
                      </a:endParaRPr>
                    </a:p>
                  </a:txBody>
                  <a:tcPr marL="22860" marR="2286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55036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מלבן 3"/>
          <p:cNvSpPr/>
          <p:nvPr/>
        </p:nvSpPr>
        <p:spPr>
          <a:xfrm>
            <a:off x="-170917" y="247889"/>
            <a:ext cx="1081043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tabLst>
                <a:tab pos="914400" algn="l"/>
              </a:tabLst>
            </a:pPr>
            <a:r>
              <a:rPr lang="en-US" sz="2800" b="1" dirty="0" smtClean="0">
                <a:solidFill>
                  <a:srgbClr val="0E101A"/>
                </a:solidFill>
                <a:effectLst/>
                <a:latin typeface="Narkisim" panose="020E0502050101010101" pitchFamily="34" charset="-79"/>
                <a:ea typeface="Times New Roman" panose="02020603050405020304" pitchFamily="18" charset="0"/>
                <a:cs typeface="Narkisim" panose="020E0502050101010101" pitchFamily="34" charset="-79"/>
              </a:rPr>
              <a:t>Clustering using k-nearest neighbors algorithm (k=10) into 2 groups</a:t>
            </a:r>
            <a:endParaRPr lang="en-US" sz="2800" b="1" dirty="0">
              <a:latin typeface="Narkisim" panose="020E0502050101010101" pitchFamily="34" charset="-79"/>
              <a:ea typeface="Times New Roman" panose="02020603050405020304" pitchFamily="18" charset="0"/>
              <a:cs typeface="Narkisim" panose="020E0502050101010101" pitchFamily="34" charset="-79"/>
            </a:endParaRPr>
          </a:p>
        </p:txBody>
      </p:sp>
      <p:pic>
        <p:nvPicPr>
          <p:cNvPr id="5" name="תמונה 4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84" t="2193" r="9875" b="7421"/>
          <a:stretch/>
        </p:blipFill>
        <p:spPr>
          <a:xfrm>
            <a:off x="238100" y="1070359"/>
            <a:ext cx="5481424" cy="3619145"/>
          </a:xfrm>
          <a:prstGeom prst="rect">
            <a:avLst/>
          </a:prstGeom>
        </p:spPr>
      </p:pic>
      <p:pic>
        <p:nvPicPr>
          <p:cNvPr id="2" name="תמונה 1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90" t="2097" r="7881" b="7349"/>
          <a:stretch/>
        </p:blipFill>
        <p:spPr>
          <a:xfrm>
            <a:off x="6297069" y="1070359"/>
            <a:ext cx="5598678" cy="3619145"/>
          </a:xfrm>
          <a:prstGeom prst="rect">
            <a:avLst/>
          </a:prstGeom>
        </p:spPr>
      </p:pic>
      <p:sp>
        <p:nvSpPr>
          <p:cNvPr id="7" name="מלבן 6"/>
          <p:cNvSpPr/>
          <p:nvPr/>
        </p:nvSpPr>
        <p:spPr>
          <a:xfrm>
            <a:off x="1370777" y="4689504"/>
            <a:ext cx="32901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tabLst>
                <a:tab pos="914400" algn="l"/>
              </a:tabLst>
            </a:pPr>
            <a:r>
              <a:rPr lang="en-US" sz="2400" b="1" dirty="0" smtClean="0">
                <a:solidFill>
                  <a:srgbClr val="0E101A"/>
                </a:solidFill>
                <a:effectLst/>
                <a:latin typeface="Narkisim" panose="020E0502050101010101" pitchFamily="34" charset="-79"/>
                <a:ea typeface="Times New Roman" panose="02020603050405020304" pitchFamily="18" charset="0"/>
                <a:cs typeface="Narkisim" panose="020E0502050101010101" pitchFamily="34" charset="-79"/>
              </a:rPr>
              <a:t>Original clustering</a:t>
            </a:r>
            <a:endParaRPr lang="en-US" sz="2400" b="1" dirty="0">
              <a:latin typeface="Narkisim" panose="020E0502050101010101" pitchFamily="34" charset="-79"/>
              <a:ea typeface="Times New Roman" panose="02020603050405020304" pitchFamily="18" charset="0"/>
              <a:cs typeface="Narkisim" panose="020E0502050101010101" pitchFamily="34" charset="-79"/>
            </a:endParaRPr>
          </a:p>
        </p:txBody>
      </p:sp>
      <p:sp>
        <p:nvSpPr>
          <p:cNvPr id="8" name="מלבן 7"/>
          <p:cNvSpPr/>
          <p:nvPr/>
        </p:nvSpPr>
        <p:spPr>
          <a:xfrm>
            <a:off x="7702003" y="4689503"/>
            <a:ext cx="32901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tabLst>
                <a:tab pos="914400" algn="l"/>
              </a:tabLst>
            </a:pPr>
            <a:r>
              <a:rPr lang="en-US" sz="2400" b="1" dirty="0" smtClean="0">
                <a:solidFill>
                  <a:srgbClr val="0E101A"/>
                </a:solidFill>
                <a:effectLst/>
                <a:latin typeface="Narkisim" panose="020E0502050101010101" pitchFamily="34" charset="-79"/>
                <a:ea typeface="Times New Roman" panose="02020603050405020304" pitchFamily="18" charset="0"/>
                <a:cs typeface="Narkisim" panose="020E0502050101010101" pitchFamily="34" charset="-79"/>
              </a:rPr>
              <a:t>According to data</a:t>
            </a:r>
            <a:endParaRPr lang="en-US" sz="2400" b="1" dirty="0">
              <a:latin typeface="Narkisim" panose="020E0502050101010101" pitchFamily="34" charset="-79"/>
              <a:ea typeface="Times New Roman" panose="02020603050405020304" pitchFamily="18" charset="0"/>
              <a:cs typeface="Narkisim" panose="020E0502050101010101" pitchFamily="34" charset="-79"/>
            </a:endParaRPr>
          </a:p>
        </p:txBody>
      </p:sp>
      <p:grpSp>
        <p:nvGrpSpPr>
          <p:cNvPr id="10" name="קבוצה 9"/>
          <p:cNvGrpSpPr/>
          <p:nvPr/>
        </p:nvGrpSpPr>
        <p:grpSpPr>
          <a:xfrm>
            <a:off x="2695966" y="4101981"/>
            <a:ext cx="6400442" cy="319878"/>
            <a:chOff x="2695966" y="4674549"/>
            <a:chExt cx="6400442" cy="319878"/>
          </a:xfrm>
        </p:grpSpPr>
        <p:sp>
          <p:nvSpPr>
            <p:cNvPr id="3" name="אליפסה 2"/>
            <p:cNvSpPr/>
            <p:nvPr/>
          </p:nvSpPr>
          <p:spPr>
            <a:xfrm>
              <a:off x="8776531" y="4674550"/>
              <a:ext cx="319877" cy="319877"/>
            </a:xfrm>
            <a:prstGeom prst="ellipse">
              <a:avLst/>
            </a:prstGeom>
            <a:noFill/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אליפסה 8"/>
            <p:cNvSpPr/>
            <p:nvPr/>
          </p:nvSpPr>
          <p:spPr>
            <a:xfrm>
              <a:off x="2695966" y="4674549"/>
              <a:ext cx="319877" cy="319877"/>
            </a:xfrm>
            <a:prstGeom prst="ellipse">
              <a:avLst/>
            </a:prstGeom>
            <a:noFill/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קבוצה 13"/>
          <p:cNvGrpSpPr/>
          <p:nvPr/>
        </p:nvGrpSpPr>
        <p:grpSpPr>
          <a:xfrm>
            <a:off x="1091788" y="2813996"/>
            <a:ext cx="6373308" cy="319877"/>
            <a:chOff x="1091788" y="3386564"/>
            <a:chExt cx="6373308" cy="319877"/>
          </a:xfrm>
        </p:grpSpPr>
        <p:sp>
          <p:nvSpPr>
            <p:cNvPr id="12" name="אליפסה 11"/>
            <p:cNvSpPr/>
            <p:nvPr/>
          </p:nvSpPr>
          <p:spPr>
            <a:xfrm>
              <a:off x="7145219" y="3386564"/>
              <a:ext cx="319877" cy="319877"/>
            </a:xfrm>
            <a:prstGeom prst="ellipse">
              <a:avLst/>
            </a:prstGeom>
            <a:noFill/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אליפסה 12"/>
            <p:cNvSpPr/>
            <p:nvPr/>
          </p:nvSpPr>
          <p:spPr>
            <a:xfrm>
              <a:off x="1091788" y="3386564"/>
              <a:ext cx="319877" cy="319877"/>
            </a:xfrm>
            <a:prstGeom prst="ellipse">
              <a:avLst/>
            </a:prstGeom>
            <a:noFill/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15" name="טבלה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0624055"/>
              </p:ext>
            </p:extLst>
          </p:nvPr>
        </p:nvGraphicFramePr>
        <p:xfrm>
          <a:off x="8452500" y="944065"/>
          <a:ext cx="1751178" cy="275599"/>
        </p:xfrm>
        <a:graphic>
          <a:graphicData uri="http://schemas.openxmlformats.org/drawingml/2006/table">
            <a:tbl>
              <a:tblPr/>
              <a:tblGrid>
                <a:gridCol w="875589"/>
                <a:gridCol w="875589"/>
              </a:tblGrid>
              <a:tr h="275599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dirty="0">
                          <a:effectLst/>
                          <a:latin typeface="Narkisim" panose="020E0502050101010101" pitchFamily="34" charset="-79"/>
                          <a:cs typeface="Narkisim" panose="020E0502050101010101" pitchFamily="34" charset="-79"/>
                        </a:rPr>
                        <a:t>Control</a:t>
                      </a:r>
                    </a:p>
                  </a:txBody>
                  <a:tcPr marL="22860" marR="2286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2C4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effectLst/>
                          <a:latin typeface="Narkisim" panose="020E0502050101010101" pitchFamily="34" charset="-79"/>
                          <a:cs typeface="Narkisim" panose="020E0502050101010101" pitchFamily="34" charset="-79"/>
                        </a:rPr>
                        <a:t>Nash</a:t>
                      </a:r>
                    </a:p>
                  </a:txBody>
                  <a:tcPr marL="22860" marR="2286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9999"/>
                    </a:solidFill>
                  </a:tcPr>
                </a:tc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238100" y="5412614"/>
            <a:ext cx="74639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latin typeface="Narkisim" panose="020E0502050101010101" pitchFamily="34" charset="-79"/>
                <a:cs typeface="Narkisim" panose="020E0502050101010101" pitchFamily="34" charset="-79"/>
              </a:rPr>
              <a:t>10 most highly variable genes expression levels</a:t>
            </a:r>
            <a:endParaRPr lang="en-US" sz="3600" b="1" dirty="0">
              <a:latin typeface="Narkisim" panose="020E0502050101010101" pitchFamily="34" charset="-79"/>
              <a:cs typeface="Narkisim" panose="020E0502050101010101" pitchFamily="34" charset="-79"/>
            </a:endParaRPr>
          </a:p>
        </p:txBody>
      </p:sp>
      <p:sp>
        <p:nvSpPr>
          <p:cNvPr id="17" name="מלבן 16"/>
          <p:cNvSpPr/>
          <p:nvPr/>
        </p:nvSpPr>
        <p:spPr>
          <a:xfrm>
            <a:off x="810193" y="6157760"/>
            <a:ext cx="1038598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Narkisim" panose="020E0502050101010101" pitchFamily="34" charset="-79"/>
                <a:cs typeface="Narkisim" panose="020E0502050101010101" pitchFamily="34" charset="-79"/>
              </a:rPr>
              <a:t>GSTT1, GSTM1, FOS, CYP7A1, EGR1, PLA2G2A, IGFBP1, XPNPEP2, FOSB, GSTA2</a:t>
            </a:r>
            <a:endParaRPr lang="en-US" sz="2400" b="1" dirty="0">
              <a:latin typeface="Narkisim" panose="020E0502050101010101" pitchFamily="34" charset="-79"/>
              <a:cs typeface="Narkisim" panose="020E0502050101010101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788853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19643" y="135310"/>
            <a:ext cx="30203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latin typeface="Narkisim" panose="020E0502050101010101" pitchFamily="34" charset="-79"/>
                <a:cs typeface="Narkisim" panose="020E0502050101010101" pitchFamily="34" charset="-79"/>
              </a:rPr>
              <a:t>Series GSE</a:t>
            </a:r>
            <a:r>
              <a:rPr lang="en-US" sz="3600" b="1" dirty="0" smtClean="0">
                <a:latin typeface="Narkisim" panose="020E0502050101010101" pitchFamily="34" charset="-79"/>
                <a:cs typeface="Narkisim" panose="020E0502050101010101" pitchFamily="34" charset="-79"/>
              </a:rPr>
              <a:t>162694</a:t>
            </a:r>
            <a:endParaRPr lang="en-US" sz="4000" b="1" dirty="0">
              <a:latin typeface="Narkisim" panose="020E0502050101010101" pitchFamily="34" charset="-79"/>
              <a:cs typeface="Narkisim" panose="020E0502050101010101" pitchFamily="34" charset="-79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10602" y="5046271"/>
            <a:ext cx="106250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Narkisim" panose="020E0502050101010101" pitchFamily="34" charset="-79"/>
                <a:cs typeface="Narkisim" panose="020E0502050101010101" pitchFamily="34" charset="-79"/>
              </a:rPr>
              <a:t>mRNA-sequencing </a:t>
            </a:r>
            <a:r>
              <a:rPr lang="en-US" sz="3200" dirty="0">
                <a:latin typeface="Narkisim" panose="020E0502050101010101" pitchFamily="34" charset="-79"/>
                <a:cs typeface="Narkisim" panose="020E0502050101010101" pitchFamily="34" charset="-79"/>
              </a:rPr>
              <a:t>of 143 NASH patients of various fibrosis stages</a:t>
            </a:r>
            <a:endParaRPr lang="en-US" sz="3600" b="1" dirty="0">
              <a:latin typeface="Narkisim" panose="020E0502050101010101" pitchFamily="34" charset="-79"/>
              <a:cs typeface="Narkisim" panose="020E0502050101010101" pitchFamily="34" charset="-79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826242" y="135310"/>
            <a:ext cx="20714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latin typeface="Narkisim" panose="020E0502050101010101" pitchFamily="34" charset="-79"/>
                <a:cs typeface="Narkisim" panose="020E0502050101010101" pitchFamily="34" charset="-79"/>
              </a:rPr>
              <a:t>Jun 11 ,2021</a:t>
            </a:r>
            <a:endParaRPr lang="en-US" sz="3600" b="1" dirty="0">
              <a:latin typeface="Narkisim" panose="020E0502050101010101" pitchFamily="34" charset="-79"/>
              <a:cs typeface="Narkisim" panose="020E0502050101010101" pitchFamily="34" charset="-79"/>
            </a:endParaRPr>
          </a:p>
        </p:txBody>
      </p:sp>
      <p:pic>
        <p:nvPicPr>
          <p:cNvPr id="2" name="תמונה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4798" y="1234568"/>
            <a:ext cx="8296632" cy="294898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915284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6196" y="162564"/>
            <a:ext cx="37160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latin typeface="Narkisim" panose="020E0502050101010101" pitchFamily="34" charset="-79"/>
                <a:cs typeface="Narkisim" panose="020E0502050101010101" pitchFamily="34" charset="-79"/>
              </a:rPr>
              <a:t>A glimpse of the data</a:t>
            </a:r>
            <a:endParaRPr lang="en-US" sz="3600" b="1" dirty="0">
              <a:latin typeface="Narkisim" panose="020E0502050101010101" pitchFamily="34" charset="-79"/>
              <a:cs typeface="Narkisim" panose="020E0502050101010101" pitchFamily="34" charset="-79"/>
            </a:endParaRPr>
          </a:p>
        </p:txBody>
      </p:sp>
      <p:graphicFrame>
        <p:nvGraphicFramePr>
          <p:cNvPr id="2" name="טבלה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6429492"/>
              </p:ext>
            </p:extLst>
          </p:nvPr>
        </p:nvGraphicFramePr>
        <p:xfrm>
          <a:off x="316196" y="787304"/>
          <a:ext cx="11536819" cy="2554097"/>
        </p:xfrm>
        <a:graphic>
          <a:graphicData uri="http://schemas.openxmlformats.org/drawingml/2006/table">
            <a:tbl>
              <a:tblPr/>
              <a:tblGrid>
                <a:gridCol w="1931346"/>
                <a:gridCol w="1922910"/>
                <a:gridCol w="2016701"/>
                <a:gridCol w="3252085"/>
                <a:gridCol w="2413777"/>
              </a:tblGrid>
              <a:tr h="279439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Narkisim" panose="020E0502050101010101" pitchFamily="34" charset="-79"/>
                          <a:ea typeface="+mn-ea"/>
                          <a:cs typeface="Narkisim" panose="020E0502050101010101" pitchFamily="34" charset="-79"/>
                        </a:rPr>
                        <a:t>Title</a:t>
                      </a:r>
                    </a:p>
                  </a:txBody>
                  <a:tcPr marL="12504" marR="12504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800" kern="1200">
                          <a:solidFill>
                            <a:schemeClr val="tx1"/>
                          </a:solidFill>
                          <a:effectLst/>
                          <a:latin typeface="Narkisim" panose="020E0502050101010101" pitchFamily="34" charset="-79"/>
                          <a:ea typeface="+mn-ea"/>
                          <a:cs typeface="Narkisim" panose="020E0502050101010101" pitchFamily="34" charset="-79"/>
                        </a:rPr>
                        <a:t>nash1_F0 548nash1</a:t>
                      </a:r>
                    </a:p>
                  </a:txBody>
                  <a:tcPr marL="12504" marR="12504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Narkisim" panose="020E0502050101010101" pitchFamily="34" charset="-79"/>
                          <a:ea typeface="+mn-ea"/>
                          <a:cs typeface="Narkisim" panose="020E0502050101010101" pitchFamily="34" charset="-79"/>
                        </a:rPr>
                        <a:t>nash10_F1 548nash10</a:t>
                      </a:r>
                    </a:p>
                  </a:txBody>
                  <a:tcPr marL="12504" marR="12504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Narkisim" panose="020E0502050101010101" pitchFamily="34" charset="-79"/>
                          <a:ea typeface="+mn-ea"/>
                          <a:cs typeface="Narkisim" panose="020E0502050101010101" pitchFamily="34" charset="-79"/>
                        </a:rPr>
                        <a:t>nash100_N 548nash100</a:t>
                      </a:r>
                    </a:p>
                  </a:txBody>
                  <a:tcPr marL="12504" marR="12504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800" kern="1200">
                          <a:solidFill>
                            <a:schemeClr val="tx1"/>
                          </a:solidFill>
                          <a:effectLst/>
                          <a:latin typeface="Narkisim" panose="020E0502050101010101" pitchFamily="34" charset="-79"/>
                          <a:ea typeface="+mn-ea"/>
                          <a:cs typeface="Narkisim" panose="020E0502050101010101" pitchFamily="34" charset="-79"/>
                        </a:rPr>
                        <a:t>nash101_F3 548nash101</a:t>
                      </a:r>
                    </a:p>
                  </a:txBody>
                  <a:tcPr marL="12504" marR="12504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9579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800" kern="1200">
                          <a:solidFill>
                            <a:schemeClr val="tx1"/>
                          </a:solidFill>
                          <a:effectLst/>
                          <a:latin typeface="Narkisim" panose="020E0502050101010101" pitchFamily="34" charset="-79"/>
                          <a:ea typeface="+mn-ea"/>
                          <a:cs typeface="Narkisim" panose="020E0502050101010101" pitchFamily="34" charset="-79"/>
                        </a:rPr>
                        <a:t>geo_accession</a:t>
                      </a:r>
                    </a:p>
                  </a:txBody>
                  <a:tcPr marL="12504" marR="12504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800" kern="1200">
                          <a:solidFill>
                            <a:schemeClr val="tx1"/>
                          </a:solidFill>
                          <a:effectLst/>
                          <a:latin typeface="Narkisim" panose="020E0502050101010101" pitchFamily="34" charset="-79"/>
                          <a:ea typeface="+mn-ea"/>
                          <a:cs typeface="Narkisim" panose="020E0502050101010101" pitchFamily="34" charset="-79"/>
                        </a:rPr>
                        <a:t>GSM4957321</a:t>
                      </a:r>
                    </a:p>
                  </a:txBody>
                  <a:tcPr marL="12504" marR="12504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Narkisim" panose="020E0502050101010101" pitchFamily="34" charset="-79"/>
                          <a:ea typeface="+mn-ea"/>
                          <a:cs typeface="Narkisim" panose="020E0502050101010101" pitchFamily="34" charset="-79"/>
                        </a:rPr>
                        <a:t>GSM4957322</a:t>
                      </a:r>
                    </a:p>
                  </a:txBody>
                  <a:tcPr marL="12504" marR="12504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800" kern="1200">
                          <a:solidFill>
                            <a:schemeClr val="tx1"/>
                          </a:solidFill>
                          <a:effectLst/>
                          <a:latin typeface="Narkisim" panose="020E0502050101010101" pitchFamily="34" charset="-79"/>
                          <a:ea typeface="+mn-ea"/>
                          <a:cs typeface="Narkisim" panose="020E0502050101010101" pitchFamily="34" charset="-79"/>
                        </a:rPr>
                        <a:t>GSM4957323</a:t>
                      </a:r>
                    </a:p>
                  </a:txBody>
                  <a:tcPr marL="12504" marR="12504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800" kern="1200">
                          <a:solidFill>
                            <a:schemeClr val="tx1"/>
                          </a:solidFill>
                          <a:effectLst/>
                          <a:latin typeface="Narkisim" panose="020E0502050101010101" pitchFamily="34" charset="-79"/>
                          <a:ea typeface="+mn-ea"/>
                          <a:cs typeface="Narkisim" panose="020E0502050101010101" pitchFamily="34" charset="-79"/>
                        </a:rPr>
                        <a:t>GSM4957324</a:t>
                      </a:r>
                    </a:p>
                  </a:txBody>
                  <a:tcPr marL="12504" marR="12504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9439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Narkisim" panose="020E0502050101010101" pitchFamily="34" charset="-79"/>
                          <a:ea typeface="+mn-ea"/>
                          <a:cs typeface="Narkisim" panose="020E0502050101010101" pitchFamily="34" charset="-79"/>
                        </a:rPr>
                        <a:t>source_name_ch1</a:t>
                      </a:r>
                    </a:p>
                  </a:txBody>
                  <a:tcPr marL="12504" marR="12504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800" kern="1200">
                          <a:solidFill>
                            <a:schemeClr val="tx1"/>
                          </a:solidFill>
                          <a:effectLst/>
                          <a:latin typeface="Narkisim" panose="020E0502050101010101" pitchFamily="34" charset="-79"/>
                          <a:ea typeface="+mn-ea"/>
                          <a:cs typeface="Narkisim" panose="020E0502050101010101" pitchFamily="34" charset="-79"/>
                        </a:rPr>
                        <a:t>Liver biopsy</a:t>
                      </a:r>
                    </a:p>
                  </a:txBody>
                  <a:tcPr marL="12504" marR="12504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800" kern="1200">
                          <a:solidFill>
                            <a:schemeClr val="tx1"/>
                          </a:solidFill>
                          <a:effectLst/>
                          <a:latin typeface="Narkisim" panose="020E0502050101010101" pitchFamily="34" charset="-79"/>
                          <a:ea typeface="+mn-ea"/>
                          <a:cs typeface="Narkisim" panose="020E0502050101010101" pitchFamily="34" charset="-79"/>
                        </a:rPr>
                        <a:t>Liver biopsy</a:t>
                      </a:r>
                    </a:p>
                  </a:txBody>
                  <a:tcPr marL="12504" marR="12504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800" kern="1200">
                          <a:solidFill>
                            <a:schemeClr val="tx1"/>
                          </a:solidFill>
                          <a:effectLst/>
                          <a:latin typeface="Narkisim" panose="020E0502050101010101" pitchFamily="34" charset="-79"/>
                          <a:ea typeface="+mn-ea"/>
                          <a:cs typeface="Narkisim" panose="020E0502050101010101" pitchFamily="34" charset="-79"/>
                        </a:rPr>
                        <a:t>Liver biopsy</a:t>
                      </a:r>
                    </a:p>
                  </a:txBody>
                  <a:tcPr marL="12504" marR="12504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800" kern="1200">
                          <a:solidFill>
                            <a:schemeClr val="tx1"/>
                          </a:solidFill>
                          <a:effectLst/>
                          <a:latin typeface="Narkisim" panose="020E0502050101010101" pitchFamily="34" charset="-79"/>
                          <a:ea typeface="+mn-ea"/>
                          <a:cs typeface="Narkisim" panose="020E0502050101010101" pitchFamily="34" charset="-79"/>
                        </a:rPr>
                        <a:t>Liver biopsy</a:t>
                      </a:r>
                    </a:p>
                  </a:txBody>
                  <a:tcPr marL="12504" marR="12504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9579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800" kern="1200">
                          <a:solidFill>
                            <a:schemeClr val="tx1"/>
                          </a:solidFill>
                          <a:effectLst/>
                          <a:latin typeface="Narkisim" panose="020E0502050101010101" pitchFamily="34" charset="-79"/>
                          <a:ea typeface="+mn-ea"/>
                          <a:cs typeface="Narkisim" panose="020E0502050101010101" pitchFamily="34" charset="-79"/>
                        </a:rPr>
                        <a:t>organism_ch1</a:t>
                      </a:r>
                    </a:p>
                  </a:txBody>
                  <a:tcPr marL="12504" marR="12504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800" kern="1200">
                          <a:solidFill>
                            <a:schemeClr val="tx1"/>
                          </a:solidFill>
                          <a:effectLst/>
                          <a:latin typeface="Narkisim" panose="020E0502050101010101" pitchFamily="34" charset="-79"/>
                          <a:ea typeface="+mn-ea"/>
                          <a:cs typeface="Narkisim" panose="020E0502050101010101" pitchFamily="34" charset="-79"/>
                        </a:rPr>
                        <a:t>Homo sapiens</a:t>
                      </a:r>
                    </a:p>
                  </a:txBody>
                  <a:tcPr marL="12504" marR="12504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800" kern="1200">
                          <a:solidFill>
                            <a:schemeClr val="tx1"/>
                          </a:solidFill>
                          <a:effectLst/>
                          <a:latin typeface="Narkisim" panose="020E0502050101010101" pitchFamily="34" charset="-79"/>
                          <a:ea typeface="+mn-ea"/>
                          <a:cs typeface="Narkisim" panose="020E0502050101010101" pitchFamily="34" charset="-79"/>
                        </a:rPr>
                        <a:t>Homo sapiens</a:t>
                      </a:r>
                    </a:p>
                  </a:txBody>
                  <a:tcPr marL="12504" marR="12504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800" kern="1200">
                          <a:solidFill>
                            <a:schemeClr val="tx1"/>
                          </a:solidFill>
                          <a:effectLst/>
                          <a:latin typeface="Narkisim" panose="020E0502050101010101" pitchFamily="34" charset="-79"/>
                          <a:ea typeface="+mn-ea"/>
                          <a:cs typeface="Narkisim" panose="020E0502050101010101" pitchFamily="34" charset="-79"/>
                        </a:rPr>
                        <a:t>Homo sapiens</a:t>
                      </a:r>
                    </a:p>
                  </a:txBody>
                  <a:tcPr marL="12504" marR="12504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800" kern="1200">
                          <a:solidFill>
                            <a:schemeClr val="tx1"/>
                          </a:solidFill>
                          <a:effectLst/>
                          <a:latin typeface="Narkisim" panose="020E0502050101010101" pitchFamily="34" charset="-79"/>
                          <a:ea typeface="+mn-ea"/>
                          <a:cs typeface="Narkisim" panose="020E0502050101010101" pitchFamily="34" charset="-79"/>
                        </a:rPr>
                        <a:t>Homo sapiens</a:t>
                      </a:r>
                    </a:p>
                  </a:txBody>
                  <a:tcPr marL="12504" marR="12504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9719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800" kern="1200">
                          <a:solidFill>
                            <a:schemeClr val="tx1"/>
                          </a:solidFill>
                          <a:effectLst/>
                          <a:latin typeface="Narkisim" panose="020E0502050101010101" pitchFamily="34" charset="-79"/>
                          <a:ea typeface="+mn-ea"/>
                          <a:cs typeface="Narkisim" panose="020E0502050101010101" pitchFamily="34" charset="-79"/>
                        </a:rPr>
                        <a:t>Tissue</a:t>
                      </a:r>
                    </a:p>
                  </a:txBody>
                  <a:tcPr marL="12504" marR="12504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800" kern="1200">
                          <a:solidFill>
                            <a:schemeClr val="tx1"/>
                          </a:solidFill>
                          <a:effectLst/>
                          <a:latin typeface="Narkisim" panose="020E0502050101010101" pitchFamily="34" charset="-79"/>
                          <a:ea typeface="+mn-ea"/>
                          <a:cs typeface="Narkisim" panose="020E0502050101010101" pitchFamily="34" charset="-79"/>
                        </a:rPr>
                        <a:t>tissue: Liver</a:t>
                      </a:r>
                    </a:p>
                  </a:txBody>
                  <a:tcPr marL="12504" marR="12504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800" kern="1200">
                          <a:solidFill>
                            <a:schemeClr val="tx1"/>
                          </a:solidFill>
                          <a:effectLst/>
                          <a:latin typeface="Narkisim" panose="020E0502050101010101" pitchFamily="34" charset="-79"/>
                          <a:ea typeface="+mn-ea"/>
                          <a:cs typeface="Narkisim" panose="020E0502050101010101" pitchFamily="34" charset="-79"/>
                        </a:rPr>
                        <a:t>tissue: Liver</a:t>
                      </a:r>
                    </a:p>
                  </a:txBody>
                  <a:tcPr marL="12504" marR="12504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800" kern="1200">
                          <a:solidFill>
                            <a:schemeClr val="tx1"/>
                          </a:solidFill>
                          <a:effectLst/>
                          <a:latin typeface="Narkisim" panose="020E0502050101010101" pitchFamily="34" charset="-79"/>
                          <a:ea typeface="+mn-ea"/>
                          <a:cs typeface="Narkisim" panose="020E0502050101010101" pitchFamily="34" charset="-79"/>
                        </a:rPr>
                        <a:t>tissue: Liver</a:t>
                      </a:r>
                    </a:p>
                  </a:txBody>
                  <a:tcPr marL="12504" marR="12504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800" kern="1200">
                          <a:solidFill>
                            <a:schemeClr val="tx1"/>
                          </a:solidFill>
                          <a:effectLst/>
                          <a:latin typeface="Narkisim" panose="020E0502050101010101" pitchFamily="34" charset="-79"/>
                          <a:ea typeface="+mn-ea"/>
                          <a:cs typeface="Narkisim" panose="020E0502050101010101" pitchFamily="34" charset="-79"/>
                        </a:rPr>
                        <a:t>tissue: Liver</a:t>
                      </a:r>
                    </a:p>
                  </a:txBody>
                  <a:tcPr marL="12504" marR="12504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2596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800" kern="1200">
                          <a:solidFill>
                            <a:schemeClr val="tx1"/>
                          </a:solidFill>
                          <a:effectLst/>
                          <a:latin typeface="Narkisim" panose="020E0502050101010101" pitchFamily="34" charset="-79"/>
                          <a:ea typeface="+mn-ea"/>
                          <a:cs typeface="Narkisim" panose="020E0502050101010101" pitchFamily="34" charset="-79"/>
                        </a:rPr>
                        <a:t>Age</a:t>
                      </a:r>
                    </a:p>
                  </a:txBody>
                  <a:tcPr marL="12504" marR="12504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800" kern="1200">
                          <a:solidFill>
                            <a:schemeClr val="tx1"/>
                          </a:solidFill>
                          <a:effectLst/>
                          <a:latin typeface="Narkisim" panose="020E0502050101010101" pitchFamily="34" charset="-79"/>
                          <a:ea typeface="+mn-ea"/>
                          <a:cs typeface="Narkisim" panose="020E0502050101010101" pitchFamily="34" charset="-79"/>
                        </a:rPr>
                        <a:t>age: 36</a:t>
                      </a:r>
                    </a:p>
                  </a:txBody>
                  <a:tcPr marL="12504" marR="12504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800" kern="1200">
                          <a:solidFill>
                            <a:schemeClr val="tx1"/>
                          </a:solidFill>
                          <a:effectLst/>
                          <a:latin typeface="Narkisim" panose="020E0502050101010101" pitchFamily="34" charset="-79"/>
                          <a:ea typeface="+mn-ea"/>
                          <a:cs typeface="Narkisim" panose="020E0502050101010101" pitchFamily="34" charset="-79"/>
                        </a:rPr>
                        <a:t>age: 55</a:t>
                      </a:r>
                    </a:p>
                  </a:txBody>
                  <a:tcPr marL="12504" marR="12504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800" kern="1200">
                          <a:solidFill>
                            <a:schemeClr val="tx1"/>
                          </a:solidFill>
                          <a:effectLst/>
                          <a:latin typeface="Narkisim" panose="020E0502050101010101" pitchFamily="34" charset="-79"/>
                          <a:ea typeface="+mn-ea"/>
                          <a:cs typeface="Narkisim" panose="020E0502050101010101" pitchFamily="34" charset="-79"/>
                        </a:rPr>
                        <a:t>age: 25</a:t>
                      </a:r>
                    </a:p>
                  </a:txBody>
                  <a:tcPr marL="12504" marR="12504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800" kern="1200">
                          <a:solidFill>
                            <a:schemeClr val="tx1"/>
                          </a:solidFill>
                          <a:effectLst/>
                          <a:latin typeface="Narkisim" panose="020E0502050101010101" pitchFamily="34" charset="-79"/>
                          <a:ea typeface="+mn-ea"/>
                          <a:cs typeface="Narkisim" panose="020E0502050101010101" pitchFamily="34" charset="-79"/>
                        </a:rPr>
                        <a:t>age: 46</a:t>
                      </a:r>
                    </a:p>
                  </a:txBody>
                  <a:tcPr marL="12504" marR="12504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9719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800" kern="1200">
                          <a:solidFill>
                            <a:schemeClr val="tx1"/>
                          </a:solidFill>
                          <a:effectLst/>
                          <a:latin typeface="Narkisim" panose="020E0502050101010101" pitchFamily="34" charset="-79"/>
                          <a:ea typeface="+mn-ea"/>
                          <a:cs typeface="Narkisim" panose="020E0502050101010101" pitchFamily="34" charset="-79"/>
                        </a:rPr>
                        <a:t>Sex</a:t>
                      </a:r>
                    </a:p>
                  </a:txBody>
                  <a:tcPr marL="12504" marR="12504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800" kern="1200">
                          <a:solidFill>
                            <a:schemeClr val="tx1"/>
                          </a:solidFill>
                          <a:effectLst/>
                          <a:latin typeface="Narkisim" panose="020E0502050101010101" pitchFamily="34" charset="-79"/>
                          <a:ea typeface="+mn-ea"/>
                          <a:cs typeface="Narkisim" panose="020E0502050101010101" pitchFamily="34" charset="-79"/>
                        </a:rPr>
                        <a:t>Sex: Male</a:t>
                      </a:r>
                    </a:p>
                  </a:txBody>
                  <a:tcPr marL="12504" marR="12504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800" kern="1200">
                          <a:solidFill>
                            <a:schemeClr val="tx1"/>
                          </a:solidFill>
                          <a:effectLst/>
                          <a:latin typeface="Narkisim" panose="020E0502050101010101" pitchFamily="34" charset="-79"/>
                          <a:ea typeface="+mn-ea"/>
                          <a:cs typeface="Narkisim" panose="020E0502050101010101" pitchFamily="34" charset="-79"/>
                        </a:rPr>
                        <a:t>Sex: Female</a:t>
                      </a:r>
                    </a:p>
                  </a:txBody>
                  <a:tcPr marL="12504" marR="12504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51BD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800" kern="1200">
                          <a:solidFill>
                            <a:schemeClr val="tx1"/>
                          </a:solidFill>
                          <a:effectLst/>
                          <a:latin typeface="Narkisim" panose="020E0502050101010101" pitchFamily="34" charset="-79"/>
                          <a:ea typeface="+mn-ea"/>
                          <a:cs typeface="Narkisim" panose="020E0502050101010101" pitchFamily="34" charset="-79"/>
                        </a:rPr>
                        <a:t>Sex: Female</a:t>
                      </a:r>
                    </a:p>
                  </a:txBody>
                  <a:tcPr marL="12504" marR="12504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51BD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800" kern="1200">
                          <a:solidFill>
                            <a:schemeClr val="tx1"/>
                          </a:solidFill>
                          <a:effectLst/>
                          <a:latin typeface="Narkisim" panose="020E0502050101010101" pitchFamily="34" charset="-79"/>
                          <a:ea typeface="+mn-ea"/>
                          <a:cs typeface="Narkisim" panose="020E0502050101010101" pitchFamily="34" charset="-79"/>
                        </a:rPr>
                        <a:t>Sex: Female</a:t>
                      </a:r>
                    </a:p>
                  </a:txBody>
                  <a:tcPr marL="12504" marR="12504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51BD"/>
                    </a:solidFill>
                  </a:tcPr>
                </a:tc>
              </a:tr>
              <a:tr h="349299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800" kern="1200">
                          <a:solidFill>
                            <a:schemeClr val="tx1"/>
                          </a:solidFill>
                          <a:effectLst/>
                          <a:latin typeface="Narkisim" panose="020E0502050101010101" pitchFamily="34" charset="-79"/>
                          <a:ea typeface="+mn-ea"/>
                          <a:cs typeface="Narkisim" panose="020E0502050101010101" pitchFamily="34" charset="-79"/>
                        </a:rPr>
                        <a:t>Fibrosis_stage</a:t>
                      </a:r>
                    </a:p>
                  </a:txBody>
                  <a:tcPr marL="12504" marR="12504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800" kern="1200">
                          <a:solidFill>
                            <a:schemeClr val="tx1"/>
                          </a:solidFill>
                          <a:effectLst/>
                          <a:latin typeface="Narkisim" panose="020E0502050101010101" pitchFamily="34" charset="-79"/>
                          <a:ea typeface="+mn-ea"/>
                          <a:cs typeface="Narkisim" panose="020E0502050101010101" pitchFamily="34" charset="-79"/>
                        </a:rPr>
                        <a:t>fibrosis stage: 0</a:t>
                      </a:r>
                    </a:p>
                  </a:txBody>
                  <a:tcPr marL="12504" marR="12504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800" kern="1200">
                          <a:solidFill>
                            <a:schemeClr val="tx1"/>
                          </a:solidFill>
                          <a:effectLst/>
                          <a:latin typeface="Narkisim" panose="020E0502050101010101" pitchFamily="34" charset="-79"/>
                          <a:ea typeface="+mn-ea"/>
                          <a:cs typeface="Narkisim" panose="020E0502050101010101" pitchFamily="34" charset="-79"/>
                        </a:rPr>
                        <a:t>fibrosis stage: 1</a:t>
                      </a:r>
                    </a:p>
                  </a:txBody>
                  <a:tcPr marL="12504" marR="12504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800" kern="1200">
                          <a:solidFill>
                            <a:schemeClr val="tx1"/>
                          </a:solidFill>
                          <a:effectLst/>
                          <a:latin typeface="Narkisim" panose="020E0502050101010101" pitchFamily="34" charset="-79"/>
                          <a:ea typeface="+mn-ea"/>
                          <a:cs typeface="Narkisim" panose="020E0502050101010101" pitchFamily="34" charset="-79"/>
                        </a:rPr>
                        <a:t>fibrosis stage: normal liver histology</a:t>
                      </a:r>
                    </a:p>
                  </a:txBody>
                  <a:tcPr marL="12504" marR="12504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800" kern="1200">
                          <a:solidFill>
                            <a:schemeClr val="tx1"/>
                          </a:solidFill>
                          <a:effectLst/>
                          <a:latin typeface="Narkisim" panose="020E0502050101010101" pitchFamily="34" charset="-79"/>
                          <a:ea typeface="+mn-ea"/>
                          <a:cs typeface="Narkisim" panose="020E0502050101010101" pitchFamily="34" charset="-79"/>
                        </a:rPr>
                        <a:t>fibrosis stage: 3</a:t>
                      </a:r>
                    </a:p>
                  </a:txBody>
                  <a:tcPr marL="12504" marR="12504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9579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800" kern="1200">
                          <a:solidFill>
                            <a:schemeClr val="tx1"/>
                          </a:solidFill>
                          <a:effectLst/>
                          <a:latin typeface="Narkisim" panose="020E0502050101010101" pitchFamily="34" charset="-79"/>
                          <a:ea typeface="+mn-ea"/>
                          <a:cs typeface="Narkisim" panose="020E0502050101010101" pitchFamily="34" charset="-79"/>
                        </a:rPr>
                        <a:t>Nas_score</a:t>
                      </a:r>
                    </a:p>
                  </a:txBody>
                  <a:tcPr marL="12504" marR="12504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800" kern="1200">
                          <a:solidFill>
                            <a:schemeClr val="tx1"/>
                          </a:solidFill>
                          <a:effectLst/>
                          <a:latin typeface="Narkisim" panose="020E0502050101010101" pitchFamily="34" charset="-79"/>
                          <a:ea typeface="+mn-ea"/>
                          <a:cs typeface="Narkisim" panose="020E0502050101010101" pitchFamily="34" charset="-79"/>
                        </a:rPr>
                        <a:t>nas score: 3</a:t>
                      </a:r>
                    </a:p>
                  </a:txBody>
                  <a:tcPr marL="12504" marR="12504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800" kern="1200">
                          <a:solidFill>
                            <a:schemeClr val="tx1"/>
                          </a:solidFill>
                          <a:effectLst/>
                          <a:latin typeface="Narkisim" panose="020E0502050101010101" pitchFamily="34" charset="-79"/>
                          <a:ea typeface="+mn-ea"/>
                          <a:cs typeface="Narkisim" panose="020E0502050101010101" pitchFamily="34" charset="-79"/>
                        </a:rPr>
                        <a:t>nas score: 3</a:t>
                      </a:r>
                    </a:p>
                  </a:txBody>
                  <a:tcPr marL="12504" marR="12504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800" kern="1200" dirty="0" err="1">
                          <a:solidFill>
                            <a:schemeClr val="tx1"/>
                          </a:solidFill>
                          <a:effectLst/>
                          <a:latin typeface="Narkisim" panose="020E0502050101010101" pitchFamily="34" charset="-79"/>
                          <a:ea typeface="+mn-ea"/>
                          <a:cs typeface="Narkisim" panose="020E0502050101010101" pitchFamily="34" charset="-79"/>
                        </a:rPr>
                        <a:t>nas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Narkisim" panose="020E0502050101010101" pitchFamily="34" charset="-79"/>
                          <a:ea typeface="+mn-ea"/>
                          <a:cs typeface="Narkisim" panose="020E0502050101010101" pitchFamily="34" charset="-79"/>
                        </a:rPr>
                        <a:t> score: 0</a:t>
                      </a:r>
                    </a:p>
                  </a:txBody>
                  <a:tcPr marL="12504" marR="12504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800" kern="1200" dirty="0" err="1">
                          <a:solidFill>
                            <a:schemeClr val="tx1"/>
                          </a:solidFill>
                          <a:effectLst/>
                          <a:latin typeface="Narkisim" panose="020E0502050101010101" pitchFamily="34" charset="-79"/>
                          <a:ea typeface="+mn-ea"/>
                          <a:cs typeface="Narkisim" panose="020E0502050101010101" pitchFamily="34" charset="-79"/>
                        </a:rPr>
                        <a:t>nas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Narkisim" panose="020E0502050101010101" pitchFamily="34" charset="-79"/>
                          <a:ea typeface="+mn-ea"/>
                          <a:cs typeface="Narkisim" panose="020E0502050101010101" pitchFamily="34" charset="-79"/>
                        </a:rPr>
                        <a:t> score: 7</a:t>
                      </a:r>
                    </a:p>
                  </a:txBody>
                  <a:tcPr marL="12504" marR="12504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2458891" y="3941565"/>
            <a:ext cx="2823209" cy="193899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Narkisim" panose="020E0502050101010101" pitchFamily="34" charset="-79"/>
                <a:cs typeface="Narkisim" panose="020E0502050101010101" pitchFamily="34" charset="-79"/>
              </a:rPr>
              <a:t>normal </a:t>
            </a:r>
            <a:r>
              <a:rPr lang="en-US" sz="2000" dirty="0">
                <a:latin typeface="Narkisim" panose="020E0502050101010101" pitchFamily="34" charset="-79"/>
                <a:cs typeface="Narkisim" panose="020E0502050101010101" pitchFamily="34" charset="-79"/>
              </a:rPr>
              <a:t>liver </a:t>
            </a:r>
            <a:r>
              <a:rPr lang="en-US" sz="2000" dirty="0" smtClean="0">
                <a:latin typeface="Narkisim" panose="020E0502050101010101" pitchFamily="34" charset="-79"/>
                <a:cs typeface="Narkisim" panose="020E0502050101010101" pitchFamily="34" charset="-79"/>
              </a:rPr>
              <a:t>histology = 31</a:t>
            </a:r>
            <a:endParaRPr lang="en-US" sz="2000" dirty="0">
              <a:latin typeface="Narkisim" panose="020E0502050101010101" pitchFamily="34" charset="-79"/>
              <a:cs typeface="Narkisim" panose="020E0502050101010101" pitchFamily="34" charset="-79"/>
            </a:endParaRPr>
          </a:p>
          <a:p>
            <a:r>
              <a:rPr lang="en-US" sz="2000" dirty="0">
                <a:latin typeface="Narkisim" panose="020E0502050101010101" pitchFamily="34" charset="-79"/>
                <a:cs typeface="Narkisim" panose="020E0502050101010101" pitchFamily="34" charset="-79"/>
              </a:rPr>
              <a:t>fibrosis stage: 0 = 35</a:t>
            </a:r>
          </a:p>
          <a:p>
            <a:r>
              <a:rPr lang="en-US" sz="2000" dirty="0" smtClean="0">
                <a:latin typeface="Narkisim" panose="020E0502050101010101" pitchFamily="34" charset="-79"/>
                <a:cs typeface="Narkisim" panose="020E0502050101010101" pitchFamily="34" charset="-79"/>
              </a:rPr>
              <a:t>fibrosis stage: 1 = 30</a:t>
            </a:r>
          </a:p>
          <a:p>
            <a:r>
              <a:rPr lang="en-US" sz="2000" dirty="0" smtClean="0">
                <a:latin typeface="Narkisim" panose="020E0502050101010101" pitchFamily="34" charset="-79"/>
                <a:cs typeface="Narkisim" panose="020E0502050101010101" pitchFamily="34" charset="-79"/>
              </a:rPr>
              <a:t>fibrosis stage: 2 = 27</a:t>
            </a:r>
          </a:p>
          <a:p>
            <a:r>
              <a:rPr lang="en-US" sz="2000" dirty="0" smtClean="0">
                <a:latin typeface="Narkisim" panose="020E0502050101010101" pitchFamily="34" charset="-79"/>
                <a:cs typeface="Narkisim" panose="020E0502050101010101" pitchFamily="34" charset="-79"/>
              </a:rPr>
              <a:t>fibrosis stage: 3 = 8</a:t>
            </a:r>
          </a:p>
          <a:p>
            <a:r>
              <a:rPr lang="en-US" sz="2000" dirty="0" smtClean="0">
                <a:latin typeface="Narkisim" panose="020E0502050101010101" pitchFamily="34" charset="-79"/>
                <a:cs typeface="Narkisim" panose="020E0502050101010101" pitchFamily="34" charset="-79"/>
              </a:rPr>
              <a:t>fibrosis stage: 4 = 12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201413" y="3418345"/>
            <a:ext cx="5367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Narkisim" panose="020E0502050101010101" pitchFamily="34" charset="-79"/>
                <a:cs typeface="Narkisim" panose="020E0502050101010101" pitchFamily="34" charset="-79"/>
              </a:rPr>
              <a:t>143 samples of human liver varied by: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243110" y="3941565"/>
            <a:ext cx="1837362" cy="255454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Narkisim" panose="020E0502050101010101" pitchFamily="34" charset="-79"/>
                <a:cs typeface="Narkisim" panose="020E0502050101010101" pitchFamily="34" charset="-79"/>
              </a:rPr>
              <a:t>nas</a:t>
            </a:r>
            <a:r>
              <a:rPr lang="en-US" sz="2000" dirty="0" smtClean="0">
                <a:latin typeface="Narkisim" panose="020E0502050101010101" pitchFamily="34" charset="-79"/>
                <a:cs typeface="Narkisim" panose="020E0502050101010101" pitchFamily="34" charset="-79"/>
              </a:rPr>
              <a:t> score: </a:t>
            </a:r>
            <a:r>
              <a:rPr lang="en-US" sz="2000" dirty="0">
                <a:latin typeface="Narkisim" panose="020E0502050101010101" pitchFamily="34" charset="-79"/>
                <a:cs typeface="Narkisim" panose="020E0502050101010101" pitchFamily="34" charset="-79"/>
              </a:rPr>
              <a:t>0 = </a:t>
            </a:r>
            <a:r>
              <a:rPr lang="en-US" sz="2000" dirty="0" smtClean="0">
                <a:latin typeface="Narkisim" panose="020E0502050101010101" pitchFamily="34" charset="-79"/>
                <a:cs typeface="Narkisim" panose="020E0502050101010101" pitchFamily="34" charset="-79"/>
              </a:rPr>
              <a:t>32</a:t>
            </a:r>
            <a:endParaRPr lang="en-US" sz="2000" dirty="0">
              <a:latin typeface="Narkisim" panose="020E0502050101010101" pitchFamily="34" charset="-79"/>
              <a:cs typeface="Narkisim" panose="020E0502050101010101" pitchFamily="34" charset="-79"/>
            </a:endParaRPr>
          </a:p>
          <a:p>
            <a:r>
              <a:rPr lang="en-US" sz="2000" dirty="0" err="1" smtClean="0">
                <a:latin typeface="Narkisim" panose="020E0502050101010101" pitchFamily="34" charset="-79"/>
                <a:cs typeface="Narkisim" panose="020E0502050101010101" pitchFamily="34" charset="-79"/>
              </a:rPr>
              <a:t>nas</a:t>
            </a:r>
            <a:r>
              <a:rPr lang="en-US" sz="2000" dirty="0" smtClean="0">
                <a:latin typeface="Narkisim" panose="020E0502050101010101" pitchFamily="34" charset="-79"/>
                <a:cs typeface="Narkisim" panose="020E0502050101010101" pitchFamily="34" charset="-79"/>
              </a:rPr>
              <a:t> score: 1 = 12</a:t>
            </a:r>
          </a:p>
          <a:p>
            <a:r>
              <a:rPr lang="en-US" sz="2000" dirty="0" err="1" smtClean="0">
                <a:latin typeface="Narkisim" panose="020E0502050101010101" pitchFamily="34" charset="-79"/>
                <a:cs typeface="Narkisim" panose="020E0502050101010101" pitchFamily="34" charset="-79"/>
              </a:rPr>
              <a:t>nas</a:t>
            </a:r>
            <a:r>
              <a:rPr lang="en-US" sz="2000" dirty="0" smtClean="0">
                <a:latin typeface="Narkisim" panose="020E0502050101010101" pitchFamily="34" charset="-79"/>
                <a:cs typeface="Narkisim" panose="020E0502050101010101" pitchFamily="34" charset="-79"/>
              </a:rPr>
              <a:t> score: 2 = 9</a:t>
            </a:r>
          </a:p>
          <a:p>
            <a:r>
              <a:rPr lang="en-US" sz="2000" dirty="0" err="1" smtClean="0">
                <a:latin typeface="Narkisim" panose="020E0502050101010101" pitchFamily="34" charset="-79"/>
                <a:cs typeface="Narkisim" panose="020E0502050101010101" pitchFamily="34" charset="-79"/>
              </a:rPr>
              <a:t>nas</a:t>
            </a:r>
            <a:r>
              <a:rPr lang="en-US" sz="2000" dirty="0" smtClean="0">
                <a:latin typeface="Narkisim" panose="020E0502050101010101" pitchFamily="34" charset="-79"/>
                <a:cs typeface="Narkisim" panose="020E0502050101010101" pitchFamily="34" charset="-79"/>
              </a:rPr>
              <a:t> score: 3 = 11</a:t>
            </a:r>
          </a:p>
          <a:p>
            <a:r>
              <a:rPr lang="en-US" sz="2000" dirty="0" err="1" smtClean="0">
                <a:latin typeface="Narkisim" panose="020E0502050101010101" pitchFamily="34" charset="-79"/>
                <a:cs typeface="Narkisim" panose="020E0502050101010101" pitchFamily="34" charset="-79"/>
              </a:rPr>
              <a:t>nas</a:t>
            </a:r>
            <a:r>
              <a:rPr lang="en-US" sz="2000" dirty="0" smtClean="0">
                <a:latin typeface="Narkisim" panose="020E0502050101010101" pitchFamily="34" charset="-79"/>
                <a:cs typeface="Narkisim" panose="020E0502050101010101" pitchFamily="34" charset="-79"/>
              </a:rPr>
              <a:t> score: 4 = 13</a:t>
            </a:r>
          </a:p>
          <a:p>
            <a:r>
              <a:rPr lang="en-US" sz="2000" dirty="0" err="1" smtClean="0">
                <a:latin typeface="Narkisim" panose="020E0502050101010101" pitchFamily="34" charset="-79"/>
                <a:cs typeface="Narkisim" panose="020E0502050101010101" pitchFamily="34" charset="-79"/>
              </a:rPr>
              <a:t>nas</a:t>
            </a:r>
            <a:r>
              <a:rPr lang="en-US" sz="2000" dirty="0" smtClean="0">
                <a:latin typeface="Narkisim" panose="020E0502050101010101" pitchFamily="34" charset="-79"/>
                <a:cs typeface="Narkisim" panose="020E0502050101010101" pitchFamily="34" charset="-79"/>
              </a:rPr>
              <a:t> score: 5 = 19</a:t>
            </a:r>
          </a:p>
          <a:p>
            <a:r>
              <a:rPr lang="en-US" sz="2000" dirty="0" err="1" smtClean="0">
                <a:latin typeface="Narkisim" panose="020E0502050101010101" pitchFamily="34" charset="-79"/>
                <a:cs typeface="Narkisim" panose="020E0502050101010101" pitchFamily="34" charset="-79"/>
              </a:rPr>
              <a:t>nas</a:t>
            </a:r>
            <a:r>
              <a:rPr lang="en-US" sz="2000" dirty="0" smtClean="0">
                <a:latin typeface="Narkisim" panose="020E0502050101010101" pitchFamily="34" charset="-79"/>
                <a:cs typeface="Narkisim" panose="020E0502050101010101" pitchFamily="34" charset="-79"/>
              </a:rPr>
              <a:t> score: 6 = 12</a:t>
            </a:r>
          </a:p>
          <a:p>
            <a:r>
              <a:rPr lang="en-US" sz="2000" dirty="0" err="1" smtClean="0">
                <a:latin typeface="Narkisim" panose="020E0502050101010101" pitchFamily="34" charset="-79"/>
                <a:cs typeface="Narkisim" panose="020E0502050101010101" pitchFamily="34" charset="-79"/>
              </a:rPr>
              <a:t>nas</a:t>
            </a:r>
            <a:r>
              <a:rPr lang="en-US" sz="2000" dirty="0" smtClean="0">
                <a:latin typeface="Narkisim" panose="020E0502050101010101" pitchFamily="34" charset="-79"/>
                <a:cs typeface="Narkisim" panose="020E0502050101010101" pitchFamily="34" charset="-79"/>
              </a:rPr>
              <a:t> score: 7 = 9</a:t>
            </a:r>
          </a:p>
        </p:txBody>
      </p:sp>
    </p:spTree>
    <p:extLst>
      <p:ext uri="{BB962C8B-B14F-4D97-AF65-F5344CB8AC3E}">
        <p14:creationId xmlns:p14="http://schemas.microsoft.com/office/powerpoint/2010/main" val="3823684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מלבן 3"/>
          <p:cNvSpPr/>
          <p:nvPr/>
        </p:nvSpPr>
        <p:spPr>
          <a:xfrm>
            <a:off x="-170917" y="410536"/>
            <a:ext cx="1081043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tabLst>
                <a:tab pos="914400" algn="l"/>
              </a:tabLst>
            </a:pPr>
            <a:r>
              <a:rPr lang="en-US" sz="2800" b="1" dirty="0" smtClean="0">
                <a:solidFill>
                  <a:srgbClr val="0E101A"/>
                </a:solidFill>
                <a:effectLst/>
                <a:latin typeface="Narkisim" panose="020E0502050101010101" pitchFamily="34" charset="-79"/>
                <a:ea typeface="Times New Roman" panose="02020603050405020304" pitchFamily="18" charset="0"/>
                <a:cs typeface="Narkisim" panose="020E0502050101010101" pitchFamily="34" charset="-79"/>
              </a:rPr>
              <a:t>Clustering using k-nearest neighbors algorithm (k=20) into 4 groups</a:t>
            </a:r>
            <a:endParaRPr lang="en-US" sz="2800" b="1" dirty="0">
              <a:latin typeface="Narkisim" panose="020E0502050101010101" pitchFamily="34" charset="-79"/>
              <a:ea typeface="Times New Roman" panose="02020603050405020304" pitchFamily="18" charset="0"/>
              <a:cs typeface="Narkisim" panose="020E0502050101010101" pitchFamily="34" charset="-79"/>
            </a:endParaRPr>
          </a:p>
        </p:txBody>
      </p:sp>
      <p:pic>
        <p:nvPicPr>
          <p:cNvPr id="2" name="תמונה 1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91" t="1249" b="6683"/>
          <a:stretch/>
        </p:blipFill>
        <p:spPr>
          <a:xfrm>
            <a:off x="1392964" y="1170773"/>
            <a:ext cx="9408920" cy="5238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985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312</TotalTime>
  <Words>1555</Words>
  <Application>Microsoft Office PowerPoint</Application>
  <PresentationFormat>מסך רחב</PresentationFormat>
  <Paragraphs>525</Paragraphs>
  <Slides>40</Slides>
  <Notes>0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5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40</vt:i4>
      </vt:variant>
    </vt:vector>
  </HeadingPairs>
  <TitlesOfParts>
    <vt:vector size="46" baseType="lpstr">
      <vt:lpstr>Arial</vt:lpstr>
      <vt:lpstr>Calibri</vt:lpstr>
      <vt:lpstr>Calibri Light</vt:lpstr>
      <vt:lpstr>Narkisim</vt:lpstr>
      <vt:lpstr>Times New Roman</vt:lpstr>
      <vt:lpstr>ערכת נושא Office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מצגת של PowerPoint</dc:title>
  <dc:creator>חשבון Microsoft</dc:creator>
  <cp:lastModifiedBy>חשבון Microsoft</cp:lastModifiedBy>
  <cp:revision>49</cp:revision>
  <dcterms:created xsi:type="dcterms:W3CDTF">2022-01-18T07:42:31Z</dcterms:created>
  <dcterms:modified xsi:type="dcterms:W3CDTF">2022-05-10T08:42:15Z</dcterms:modified>
</cp:coreProperties>
</file>